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405" r:id="rId2"/>
    <p:sldId id="421" r:id="rId3"/>
    <p:sldId id="422" r:id="rId4"/>
    <p:sldId id="420" r:id="rId5"/>
    <p:sldId id="418" r:id="rId6"/>
    <p:sldId id="424" r:id="rId7"/>
    <p:sldId id="423" r:id="rId8"/>
    <p:sldId id="427" r:id="rId9"/>
    <p:sldId id="428" r:id="rId10"/>
    <p:sldId id="426" r:id="rId11"/>
    <p:sldId id="425" r:id="rId12"/>
    <p:sldId id="435" r:id="rId13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F4360DB-8143-4F66-BE00-9DB1A110FC05}">
          <p14:sldIdLst>
            <p14:sldId id="405"/>
            <p14:sldId id="421"/>
            <p14:sldId id="422"/>
            <p14:sldId id="420"/>
            <p14:sldId id="418"/>
            <p14:sldId id="424"/>
            <p14:sldId id="423"/>
            <p14:sldId id="427"/>
            <p14:sldId id="428"/>
            <p14:sldId id="426"/>
            <p14:sldId id="425"/>
            <p14:sldId id="435"/>
          </p14:sldIdLst>
        </p14:section>
        <p14:section name="Раздел без заголовка" id="{ED637716-0EFC-499F-88A1-28403C793193}">
          <p14:sldIdLst/>
        </p14:section>
      </p14:sectionLst>
    </p:ext>
    <p:ext uri="{EFAFB233-063F-42B5-8137-9DF3F51BA10A}">
      <p15:sldGuideLst xmlns:p15="http://schemas.microsoft.com/office/powerpoint/2012/main">
        <p15:guide id="2" pos="3863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pos="211" userDrawn="1">
          <p15:clr>
            <a:srgbClr val="A4A3A4"/>
          </p15:clr>
        </p15:guide>
        <p15:guide id="6" pos="7491" userDrawn="1">
          <p15:clr>
            <a:srgbClr val="A4A3A4"/>
          </p15:clr>
        </p15:guide>
        <p15:guide id="7" orient="horz" pos="1094" userDrawn="1">
          <p15:clr>
            <a:srgbClr val="A4A3A4"/>
          </p15:clr>
        </p15:guide>
        <p15:guide id="8" orient="horz" pos="2273" userDrawn="1">
          <p15:clr>
            <a:srgbClr val="A4A3A4"/>
          </p15:clr>
        </p15:guide>
        <p15:guide id="9" orient="horz" pos="822" userDrawn="1">
          <p15:clr>
            <a:srgbClr val="A4A3A4"/>
          </p15:clr>
        </p15:guide>
        <p15:guide id="10" pos="6902" userDrawn="1">
          <p15:clr>
            <a:srgbClr val="A4A3A4"/>
          </p15:clr>
        </p15:guide>
        <p15:guide id="11" pos="1209" userDrawn="1">
          <p15:clr>
            <a:srgbClr val="A4A3A4"/>
          </p15:clr>
        </p15:guide>
        <p15:guide id="13" pos="710" userDrawn="1">
          <p15:clr>
            <a:srgbClr val="A4A3A4"/>
          </p15:clr>
        </p15:guide>
        <p15:guide id="14" pos="62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3E33"/>
    <a:srgbClr val="4AA657"/>
    <a:srgbClr val="95AE3C"/>
    <a:srgbClr val="800080"/>
    <a:srgbClr val="E79DCE"/>
    <a:srgbClr val="FF15FF"/>
    <a:srgbClr val="9900CC"/>
    <a:srgbClr val="CC3399"/>
    <a:srgbClr val="50A4EE"/>
    <a:srgbClr val="F04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68" autoAdjust="0"/>
    <p:restoredTop sz="85006" autoAdjust="0"/>
  </p:normalViewPr>
  <p:slideViewPr>
    <p:cSldViewPr snapToGrid="0">
      <p:cViewPr varScale="1">
        <p:scale>
          <a:sx n="96" d="100"/>
          <a:sy n="96" d="100"/>
        </p:scale>
        <p:origin x="1572" y="90"/>
      </p:cViewPr>
      <p:guideLst>
        <p:guide pos="3863"/>
        <p:guide orient="horz" pos="3974"/>
        <p:guide pos="211"/>
        <p:guide pos="7491"/>
        <p:guide orient="horz" pos="1094"/>
        <p:guide orient="horz" pos="2273"/>
        <p:guide orient="horz" pos="822"/>
        <p:guide pos="6902"/>
        <p:guide pos="1209"/>
        <p:guide pos="710"/>
        <p:guide pos="622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1163" cy="498475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2655A32B-EA27-4E28-9CCA-A8AFD3A20CCD}" type="datetimeFigureOut">
              <a:rPr lang="ru-RU" smtClean="0"/>
              <a:t>22.06.2026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453"/>
            <a:ext cx="2951163" cy="498475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3"/>
            <a:ext cx="2951162" cy="498475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33D8A0D7-3CC5-42CA-A9B9-475768EEC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70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711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09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3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79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700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3144"/>
            <a:r>
              <a:rPr lang="ru-RU" dirty="0"/>
              <a:t>ПРОИЗВОДИТЕЛЬ</a:t>
            </a:r>
          </a:p>
          <a:p>
            <a:pPr defTabSz="883144"/>
            <a:r>
              <a:rPr lang="ru-RU" dirty="0"/>
              <a:t>ПОКУПАТЕЛЬ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42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3144"/>
            <a:r>
              <a:rPr lang="ru-RU" dirty="0"/>
              <a:t>ПРОИЗВОДИТЕЛЬ</a:t>
            </a:r>
          </a:p>
          <a:p>
            <a:pPr defTabSz="883144"/>
            <a:r>
              <a:rPr lang="ru-RU" dirty="0"/>
              <a:t>ПОКУПАТЕЛЬ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689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+ТПС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069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6549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8A0D7-3CC5-42CA-A9B9-475768EEC31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52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4A844-C679-46E2-8790-C1749F2D7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232E9C-8928-40F8-BC88-BA8B91EC4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9E7E38-CACC-45B8-BEA7-3E275AC5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77FFE-5C33-4D8E-8C93-A0916C80F3E1}" type="datetime1">
              <a:rPr lang="ru-RU" smtClean="0"/>
              <a:t>22.06.2026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446C90-F668-45B2-95AB-436DC226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0B4E87-B6E9-4786-B1BF-D6DEAB81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09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832D4-5746-4877-BFBA-D345CF55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381275-4BA9-4AB6-BE1C-3E76E8E572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FAB3E6-DE4A-4251-907F-916431C04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545A94-2704-4BE9-810A-CC48226A2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03E2-E950-44F4-BC1C-17AF0DB559B0}" type="datetime1">
              <a:rPr lang="ru-RU" smtClean="0"/>
              <a:t>22.06.2026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0166D1-6555-453D-AC0A-B6056F5F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6F277B-EE82-4D4E-B949-3E78AEAF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41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DB923-047D-412F-958E-66CAAB68B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C66D0F-5A19-45E4-A229-07ACCD4C9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91213E-08FB-4179-B612-E4BB79E04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6918-90B7-4A06-9FBB-E4CE8C70CD11}" type="datetime1">
              <a:rPr lang="ru-RU" smtClean="0"/>
              <a:t>22.06.2026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5F2875-1DF9-4283-8F08-DC61460A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9DD20-6C65-4492-95E2-42E75B982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079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BC4B04A-2AC0-49B4-BF74-D120FA83D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E470A4-9772-4446-B9E8-4B86D7C2F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D8099D-0A94-46F1-89A7-4C0F011AE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44416-9FD9-4B0F-A678-C9556237FD0C}" type="datetime1">
              <a:rPr lang="ru-RU" smtClean="0"/>
              <a:t>22.06.2026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848EB0-9AB6-43F4-AB9E-F26784A67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D00CD1-6569-46F3-9B5D-DAD8E950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58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D1910F-7FD6-453D-855A-269E3847F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9628F5-55F8-4697-8BCC-23D137EA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AB5D4AE-7EA3-4D10-9FD6-05BDDA511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72" y="495026"/>
            <a:ext cx="633357" cy="646301"/>
          </a:xfrm>
          <a:prstGeom prst="rect">
            <a:avLst/>
          </a:prstGeom>
          <a:ln>
            <a:noFill/>
          </a:ln>
        </p:spPr>
      </p:pic>
      <p:pic>
        <p:nvPicPr>
          <p:cNvPr id="11" name="Picture 4" descr="🇧🇾 Flag: Belarus Emoji: Meaning &amp; Usage">
            <a:extLst>
              <a:ext uri="{FF2B5EF4-FFF2-40B4-BE49-F238E27FC236}">
                <a16:creationId xmlns:a16="http://schemas.microsoft.com/office/drawing/2014/main" id="{A66BA3EB-2482-4A24-96FE-04D28624FC83}"/>
              </a:ext>
            </a:extLst>
          </p:cNvPr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04" y="459857"/>
            <a:ext cx="735446" cy="6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iOS 18.4">
            <a:extLst>
              <a:ext uri="{FF2B5EF4-FFF2-40B4-BE49-F238E27FC236}">
                <a16:creationId xmlns:a16="http://schemas.microsoft.com/office/drawing/2014/main" id="{3C1128DC-CB42-496D-8757-89BCBD7E6D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962" y="459856"/>
            <a:ext cx="792000" cy="7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2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D1910F-7FD6-453D-855A-269E3847F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9628F5-55F8-4697-8BCC-23D137EA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50E50BA0-2CB6-4C30-8DAB-9578005A9A09}"/>
              </a:ext>
            </a:extLst>
          </p:cNvPr>
          <p:cNvGrpSpPr/>
          <p:nvPr userDrawn="1"/>
        </p:nvGrpSpPr>
        <p:grpSpPr>
          <a:xfrm>
            <a:off x="300037" y="459856"/>
            <a:ext cx="2115418" cy="1449452"/>
            <a:chOff x="300037" y="459856"/>
            <a:chExt cx="2115418" cy="1449452"/>
          </a:xfrm>
        </p:grpSpPr>
        <p:grpSp>
          <p:nvGrpSpPr>
            <p:cNvPr id="3" name="Группа 2">
              <a:extLst>
                <a:ext uri="{FF2B5EF4-FFF2-40B4-BE49-F238E27FC236}">
                  <a16:creationId xmlns:a16="http://schemas.microsoft.com/office/drawing/2014/main" id="{6073A09F-ECCE-4D14-AC4C-E960B9DCCC64}"/>
                </a:ext>
              </a:extLst>
            </p:cNvPr>
            <p:cNvGrpSpPr/>
            <p:nvPr userDrawn="1"/>
          </p:nvGrpSpPr>
          <p:grpSpPr>
            <a:xfrm>
              <a:off x="300037" y="1251856"/>
              <a:ext cx="2115418" cy="657452"/>
              <a:chOff x="300037" y="1251856"/>
              <a:chExt cx="2115418" cy="657452"/>
            </a:xfrm>
          </p:grpSpPr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B742240A-AE52-4CC1-B982-85B5F036C8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38207" t="70153" r="40658" b="16648"/>
              <a:stretch/>
            </p:blipFill>
            <p:spPr>
              <a:xfrm>
                <a:off x="838200" y="1355187"/>
                <a:ext cx="1577255" cy="554121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1AB5D4AE-7EA3-4D10-9FD6-05BDDA5112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37" y="1251856"/>
                <a:ext cx="633357" cy="646301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1" name="Picture 4" descr="🇧🇾 Flag: Belarus Emoji: Meaning &amp; Usage">
              <a:extLst>
                <a:ext uri="{FF2B5EF4-FFF2-40B4-BE49-F238E27FC236}">
                  <a16:creationId xmlns:a16="http://schemas.microsoft.com/office/drawing/2014/main" id="{A66BA3EB-2482-4A24-96FE-04D28624FC83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004" y="459856"/>
              <a:ext cx="735446" cy="64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" name="Picture 6" descr="iOS 18.4">
            <a:extLst>
              <a:ext uri="{FF2B5EF4-FFF2-40B4-BE49-F238E27FC236}">
                <a16:creationId xmlns:a16="http://schemas.microsoft.com/office/drawing/2014/main" id="{3C1128DC-CB42-496D-8757-89BCBD7E6D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962" y="459856"/>
            <a:ext cx="792000" cy="7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20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0DFEB-0225-4C18-BEBD-7F185705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5E4B4C-5B3C-4081-8567-2EE812336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3F31BB-8A8D-464D-AAB0-DAEC6EE4E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4755-C37C-4C0D-8269-5BD54B573292}" type="datetime1">
              <a:rPr lang="ru-RU" smtClean="0"/>
              <a:t>22.06.2026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9FD7DC-3E7B-4DFD-AE0E-1147FED3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EA2105-E68A-4A2D-B9B2-CEF9D093F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48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B2141C-FD86-4A43-B6DC-D1BEBEC83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FD7075-870B-4C62-B20E-B916FB73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3D728B-88E0-4775-9C13-D870F07CC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C42BA-4232-4BEA-8133-DAB0EEA0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125A-6E86-4565-8646-FBD7310E414E}" type="datetime1">
              <a:rPr lang="ru-RU" smtClean="0"/>
              <a:t>22.06.2026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C644E1-E0B0-4FD5-80F1-669308C7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DE103B-E590-44C0-AC0C-E496C0432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61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B54F0-86D4-4259-8BC3-EFEC6900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2F6CD0-50B7-47B6-A18C-E5ACF1F85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A8C95E-74E1-4B80-9421-D19633B4F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176387-A739-45B1-96A9-7C6CD20E33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E4EB1C-2E5C-4FC5-AC53-5E82F78FC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1C399E9-B59B-495A-B528-6DA6FC76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2F3B-7CC9-453B-B58C-783AA4AC9B14}" type="datetime1">
              <a:rPr lang="ru-RU" smtClean="0"/>
              <a:t>22.06.2026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C177845-BCE4-4F02-B41C-5CB20AB13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C3C572-EFEA-45CC-A71C-BAF26186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87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2110E-69C1-49D3-AB4D-44144AB9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7EDB74-D6F2-42F1-84EA-8FBE0AF4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6393-33BA-41D6-82A4-7D377640640B}" type="datetime1">
              <a:rPr lang="ru-RU" smtClean="0"/>
              <a:t>22.06.2026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3E6D222-A504-4B95-B5DD-3B1CAB36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28157F-8C4D-4143-B89A-A54DDF0B9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1270FE1-980B-4E9A-9A5F-F1D5AED26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16C8-5516-460C-B049-989617D939FF}" type="datetime1">
              <a:rPr lang="ru-RU" smtClean="0"/>
              <a:t>22.06.2026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0D8A585-E034-45ED-B3CD-AB0422AAC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3FA06F-29D1-4436-A5C4-294FCA7B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86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3A5584-36D7-4365-8FA3-CB7447E1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29CD26-AD60-4A8D-88B9-3AD6A7F17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154CEA-370B-42DD-AF50-ED46CDEE9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DCD8AA-77E6-4E27-B228-DF1098D0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D9EA2-F228-4FB6-966E-E05BDADF99A9}" type="datetime1">
              <a:rPr lang="ru-RU" smtClean="0"/>
              <a:t>22.06.2026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7148E3-BE5E-45B5-B4A0-E05F671D2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F8B99F-8297-4151-8DAF-79A13DAB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31FF-CD8A-4F5A-BF04-FB1E9D373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00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E66F2-5F95-4404-8D22-4A70F758E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55A965-FF0A-4FB4-9537-3D39C2B4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144C2C-1AB5-4C8A-8DAB-DD62ABD22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0B6EA-F9DD-46F6-B83D-31F7504B6167}" type="datetime1">
              <a:rPr lang="ru-RU" smtClean="0"/>
              <a:t>22.06.2026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5439DC-3FC0-463D-A840-66C32AB09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FD46FE-1DF3-4A80-8F1D-224A764F1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C31FF-CD8A-4F5A-BF04-FB1E9D3731A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80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korotkevich.ev@brrb.by" TargetMode="External"/><Relationship Id="rId3" Type="http://schemas.openxmlformats.org/officeDocument/2006/relationships/hyperlink" Target="mailto:merkul.d@brrb.by" TargetMode="External"/><Relationship Id="rId7" Type="http://schemas.openxmlformats.org/officeDocument/2006/relationships/hyperlink" Target="mailto:shvaibovich.p@brrb.by" TargetMode="External"/><Relationship Id="rId12" Type="http://schemas.openxmlformats.org/officeDocument/2006/relationships/hyperlink" Target="mailto:apanasevich.l@brrb.by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urashko.y@brrb.by" TargetMode="External"/><Relationship Id="rId11" Type="http://schemas.openxmlformats.org/officeDocument/2006/relationships/hyperlink" Target="mailto:kuntsevich.d@pal.by" TargetMode="External"/><Relationship Id="rId5" Type="http://schemas.openxmlformats.org/officeDocument/2006/relationships/hyperlink" Target="mailto:popko.a@brrb.by" TargetMode="External"/><Relationship Id="rId10" Type="http://schemas.openxmlformats.org/officeDocument/2006/relationships/hyperlink" Target="mailto:shestakov@pal.by" TargetMode="External"/><Relationship Id="rId4" Type="http://schemas.openxmlformats.org/officeDocument/2006/relationships/hyperlink" Target="mailto:stezhka.y@brrb.by" TargetMode="External"/><Relationship Id="rId9" Type="http://schemas.openxmlformats.org/officeDocument/2006/relationships/hyperlink" Target="mailto:makeeva.v@brrb.b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24D792-A69E-4E0C-8BAB-BD485CCD0727}"/>
              </a:ext>
            </a:extLst>
          </p:cNvPr>
          <p:cNvSpPr txBox="1"/>
          <p:nvPr/>
        </p:nvSpPr>
        <p:spPr>
          <a:xfrm>
            <a:off x="334963" y="2428931"/>
            <a:ext cx="11557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ВОЗМОЖНЫЕ СХЕМЫ ПОДДЕРЖКИ ЭКСПОРТА ТОВАРОВ (работ, услуг)</a:t>
            </a:r>
          </a:p>
          <a:p>
            <a:pPr algn="ctr"/>
            <a:r>
              <a:rPr lang="ru-RU" sz="45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 РОССИЙСКУЮ ФЕДЕРАЦИЮ</a:t>
            </a:r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09E09A07-7A66-4551-939E-8AF6157713CD}"/>
              </a:ext>
            </a:extLst>
          </p:cNvPr>
          <p:cNvGrpSpPr/>
          <p:nvPr/>
        </p:nvGrpSpPr>
        <p:grpSpPr>
          <a:xfrm>
            <a:off x="300037" y="459856"/>
            <a:ext cx="2115418" cy="1449452"/>
            <a:chOff x="300037" y="459856"/>
            <a:chExt cx="2115418" cy="1449452"/>
          </a:xfrm>
        </p:grpSpPr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id="{4C4CC44C-5D28-43B3-A999-B1E73966E1A7}"/>
                </a:ext>
              </a:extLst>
            </p:cNvPr>
            <p:cNvGrpSpPr/>
            <p:nvPr userDrawn="1"/>
          </p:nvGrpSpPr>
          <p:grpSpPr>
            <a:xfrm>
              <a:off x="300037" y="1251856"/>
              <a:ext cx="2115418" cy="657452"/>
              <a:chOff x="300037" y="1251856"/>
              <a:chExt cx="2115418" cy="657452"/>
            </a:xfrm>
          </p:grpSpPr>
          <p:pic>
            <p:nvPicPr>
              <p:cNvPr id="32" name="Рисунок 31">
                <a:extLst>
                  <a:ext uri="{FF2B5EF4-FFF2-40B4-BE49-F238E27FC236}">
                    <a16:creationId xmlns:a16="http://schemas.microsoft.com/office/drawing/2014/main" id="{5B794F2D-28E0-48F1-9D8C-4101D1DA70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38207" t="70153" r="40658" b="16648"/>
              <a:stretch/>
            </p:blipFill>
            <p:spPr>
              <a:xfrm>
                <a:off x="838200" y="1355187"/>
                <a:ext cx="1577255" cy="554121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33" name="Рисунок 32">
                <a:extLst>
                  <a:ext uri="{FF2B5EF4-FFF2-40B4-BE49-F238E27FC236}">
                    <a16:creationId xmlns:a16="http://schemas.microsoft.com/office/drawing/2014/main" id="{6B0AFDAA-6E4F-4F04-8158-4D0981DA0D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37" y="1251856"/>
                <a:ext cx="633357" cy="646301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31" name="Picture 4" descr="🇧🇾 Flag: Belarus Emoji: Meaning &amp; Usage">
              <a:extLst>
                <a:ext uri="{FF2B5EF4-FFF2-40B4-BE49-F238E27FC236}">
                  <a16:creationId xmlns:a16="http://schemas.microsoft.com/office/drawing/2014/main" id="{06AF136E-1659-466E-8B68-FDF550BC9F6B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004" y="459856"/>
              <a:ext cx="735446" cy="64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5" name="Picture 6" descr="iOS 18.4">
            <a:extLst>
              <a:ext uri="{FF2B5EF4-FFF2-40B4-BE49-F238E27FC236}">
                <a16:creationId xmlns:a16="http://schemas.microsoft.com/office/drawing/2014/main" id="{0F9B1610-A157-4247-8853-A23122846F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962" y="459856"/>
            <a:ext cx="792000" cy="7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932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967BCDB4-A281-4FB2-A1B3-0DCD331185E8}"/>
              </a:ext>
            </a:extLst>
          </p:cNvPr>
          <p:cNvSpPr txBox="1"/>
          <p:nvPr/>
        </p:nvSpPr>
        <p:spPr>
          <a:xfrm>
            <a:off x="76523" y="3180363"/>
            <a:ext cx="10845801" cy="2485787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Вид товара: </a:t>
            </a:r>
            <a:r>
              <a:rPr lang="ru-RU" sz="2000" b="1" spc="-100" dirty="0">
                <a:solidFill>
                  <a:srgbClr val="95AE3C"/>
                </a:solidFill>
              </a:rPr>
              <a:t>товары белорусского машиностроения</a:t>
            </a:r>
          </a:p>
          <a:p>
            <a:r>
              <a:rPr lang="ru-RU" sz="2000" spc="-100" dirty="0"/>
              <a:t>Срок: </a:t>
            </a:r>
            <a:r>
              <a:rPr lang="ru-RU" sz="2000" b="1" spc="-100" dirty="0">
                <a:solidFill>
                  <a:srgbClr val="95AE3C"/>
                </a:solidFill>
              </a:rPr>
              <a:t>до 5 лет</a:t>
            </a:r>
          </a:p>
          <a:p>
            <a:endParaRPr lang="ru-RU" sz="2000" b="1" spc="-100" dirty="0">
              <a:solidFill>
                <a:srgbClr val="95AE3C"/>
              </a:solidFill>
            </a:endParaRPr>
          </a:p>
          <a:p>
            <a:endParaRPr lang="ru-RU" sz="2000" b="1" spc="-100" dirty="0">
              <a:solidFill>
                <a:srgbClr val="95AE3C"/>
              </a:solidFill>
            </a:endParaRPr>
          </a:p>
          <a:p>
            <a:endParaRPr lang="ru-RU" sz="2000" b="1" spc="-100" dirty="0">
              <a:solidFill>
                <a:srgbClr val="95AE3C"/>
              </a:solidFill>
            </a:endParaRPr>
          </a:p>
          <a:p>
            <a:endParaRPr lang="ru-RU" sz="2000" b="1" spc="-100" dirty="0">
              <a:solidFill>
                <a:srgbClr val="95AE3C"/>
              </a:solidFill>
            </a:endParaRPr>
          </a:p>
          <a:p>
            <a:endParaRPr lang="en-US" sz="2000" b="1" spc="-100" dirty="0">
              <a:solidFill>
                <a:srgbClr val="95AE3C"/>
              </a:solidFill>
            </a:endParaRPr>
          </a:p>
        </p:txBody>
      </p:sp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24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ФИНАНСИРОВАНИЕ ЧЕРЕЗ ПРОМАГРОЛИЗИНГ-ЦЕНТР</a:t>
            </a:r>
            <a:endParaRPr lang="ru-RU" sz="24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654989" y="2194008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ПАЛ-ЦЕНТР (РФ)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AF47B86-1777-40E9-9AC4-2EF57A06F698}"/>
              </a:ext>
            </a:extLst>
          </p:cNvPr>
          <p:cNvSpPr txBox="1"/>
          <p:nvPr/>
        </p:nvSpPr>
        <p:spPr>
          <a:xfrm>
            <a:off x="6484953" y="2243446"/>
            <a:ext cx="3945308" cy="51077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ЛИЗИНГОПОЛУЧАТЕЛЬ (РФ)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AAD8B44-A563-4A93-A20B-74E92245D4B9}"/>
              </a:ext>
            </a:extLst>
          </p:cNvPr>
          <p:cNvSpPr txBox="1"/>
          <p:nvPr/>
        </p:nvSpPr>
        <p:spPr>
          <a:xfrm>
            <a:off x="3654166" y="2507615"/>
            <a:ext cx="28024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реализация в лизинг (Указ №466)</a:t>
            </a: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E5B90AF3-059D-41AC-89A1-DB674385F33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619818" y="2483449"/>
            <a:ext cx="2847270" cy="26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2DD49667-47C6-4B59-BF04-218E54E63C79}"/>
              </a:ext>
            </a:extLst>
          </p:cNvPr>
          <p:cNvSpPr txBox="1"/>
          <p:nvPr/>
        </p:nvSpPr>
        <p:spPr>
          <a:xfrm>
            <a:off x="10430261" y="1334281"/>
            <a:ext cx="1441677" cy="646986"/>
          </a:xfrm>
          <a:prstGeom prst="roundRect">
            <a:avLst/>
          </a:prstGeom>
          <a:solidFill>
            <a:srgbClr val="95AE3C"/>
          </a:solidFill>
          <a:ln w="38100">
            <a:solidFill>
              <a:srgbClr val="95AE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НОВЫЙ ПРОДУКТ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5FC0C54-6F0D-4EE9-975B-A024782F3A3C}"/>
              </a:ext>
            </a:extLst>
          </p:cNvPr>
          <p:cNvSpPr txBox="1"/>
          <p:nvPr/>
        </p:nvSpPr>
        <p:spPr>
          <a:xfrm>
            <a:off x="6335686" y="3368251"/>
            <a:ext cx="4842597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/>
              <a:t>УДОРОЖАНИЕ в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CD3E33"/>
                </a:solidFill>
              </a:rPr>
              <a:t>RUB</a:t>
            </a:r>
            <a:r>
              <a:rPr lang="en-US" sz="2800" dirty="0"/>
              <a:t> </a:t>
            </a:r>
            <a:r>
              <a:rPr lang="ru-RU" sz="2800" dirty="0"/>
              <a:t>от</a:t>
            </a:r>
            <a:r>
              <a:rPr lang="en-US" sz="2800" dirty="0"/>
              <a:t> 6,0%</a:t>
            </a:r>
            <a:endParaRPr lang="ru-RU" sz="2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F58121-8B4E-43EC-BDDC-A6A3F265CD2F}"/>
              </a:ext>
            </a:extLst>
          </p:cNvPr>
          <p:cNvSpPr txBox="1"/>
          <p:nvPr/>
        </p:nvSpPr>
        <p:spPr>
          <a:xfrm>
            <a:off x="10413099" y="4073877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ПАЛ-Центр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9300D1E-8482-4A5C-B5D2-6D6DDE29DD0D}"/>
              </a:ext>
            </a:extLst>
          </p:cNvPr>
          <p:cNvSpPr txBox="1"/>
          <p:nvPr/>
        </p:nvSpPr>
        <p:spPr>
          <a:xfrm>
            <a:off x="3633460" y="2236318"/>
            <a:ext cx="280247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en-US" sz="1500" dirty="0">
                <a:solidFill>
                  <a:srgbClr val="CD3E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RUB</a:t>
            </a:r>
            <a:endParaRPr lang="ru-RU" sz="1500" dirty="0">
              <a:solidFill>
                <a:srgbClr val="CD3E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Номер слайда 1">
            <a:extLst>
              <a:ext uri="{FF2B5EF4-FFF2-40B4-BE49-F238E27FC236}">
                <a16:creationId xmlns:a16="http://schemas.microsoft.com/office/drawing/2014/main" id="{000E7508-5403-4E61-B439-F6BF88B0CFA9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67627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861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24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ДЕПОЗИТНЫЕ ПРОГРАММЫ ДЛЯ БЕЛОРУССКИХ БАНКОВ </a:t>
            </a:r>
          </a:p>
          <a:p>
            <a:r>
              <a:rPr lang="ru-RU" sz="24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(ДОЧЕРНИХ РОССИЙСКИХ)</a:t>
            </a:r>
            <a:endParaRPr lang="ru-RU" sz="24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5D128606-3F0F-45DB-9934-B433C403B6BC}"/>
              </a:ext>
            </a:extLst>
          </p:cNvPr>
          <p:cNvCxnSpPr>
            <a:cxnSpLocks/>
          </p:cNvCxnSpPr>
          <p:nvPr/>
        </p:nvCxnSpPr>
        <p:spPr>
          <a:xfrm>
            <a:off x="3328366" y="2255266"/>
            <a:ext cx="490464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8BCA1A2-60F5-4C6E-98E7-0B9EFDA95A1C}"/>
              </a:ext>
            </a:extLst>
          </p:cNvPr>
          <p:cNvSpPr txBox="1"/>
          <p:nvPr/>
        </p:nvSpPr>
        <p:spPr>
          <a:xfrm>
            <a:off x="5525589" y="1967652"/>
            <a:ext cx="11989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поставка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77C553-1188-46B2-87DA-5E1E4E8CBD18}"/>
              </a:ext>
            </a:extLst>
          </p:cNvPr>
          <p:cNvSpPr txBox="1"/>
          <p:nvPr/>
        </p:nvSpPr>
        <p:spPr>
          <a:xfrm>
            <a:off x="6964714" y="4081994"/>
            <a:ext cx="4244624" cy="408623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ЭФФЕКТИВНАЯ СТАВКА до 9,9% в</a:t>
            </a:r>
            <a:r>
              <a:rPr lang="ru-RU" b="1" dirty="0">
                <a:solidFill>
                  <a:srgbClr val="4AA657"/>
                </a:solidFill>
              </a:rPr>
              <a:t> </a:t>
            </a:r>
            <a:r>
              <a:rPr lang="en-US" b="1" dirty="0">
                <a:solidFill>
                  <a:srgbClr val="4AA657"/>
                </a:solidFill>
              </a:rPr>
              <a:t>BYN </a:t>
            </a:r>
            <a:endParaRPr lang="ru-RU" b="1" dirty="0">
              <a:solidFill>
                <a:srgbClr val="4AA65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7B05F-A922-4FC4-B3C1-E3BA0C64B7AB}"/>
              </a:ext>
            </a:extLst>
          </p:cNvPr>
          <p:cNvSpPr txBox="1"/>
          <p:nvPr/>
        </p:nvSpPr>
        <p:spPr>
          <a:xfrm>
            <a:off x="376237" y="2884375"/>
            <a:ext cx="2964829" cy="919401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Дочерний банк банка РФ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ACAC6-E107-4E26-9F86-34DAF7206B47}"/>
              </a:ext>
            </a:extLst>
          </p:cNvPr>
          <p:cNvSpPr txBox="1"/>
          <p:nvPr/>
        </p:nvSpPr>
        <p:spPr>
          <a:xfrm>
            <a:off x="363537" y="4078118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363600" y="5018400"/>
            <a:ext cx="10845801" cy="1123712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Срок кредита: не более срока депозита</a:t>
            </a:r>
          </a:p>
          <a:p>
            <a:r>
              <a:rPr lang="ru-RU" sz="2000" b="1" spc="-100" dirty="0">
                <a:solidFill>
                  <a:srgbClr val="95AE3C"/>
                </a:solidFill>
              </a:rPr>
              <a:t>Страховка не требуется</a:t>
            </a:r>
          </a:p>
          <a:p>
            <a:r>
              <a:rPr lang="ru-RU" sz="2000" spc="-100" dirty="0"/>
              <a:t>Объем финансирования: </a:t>
            </a:r>
            <a:r>
              <a:rPr lang="ru-RU" sz="2000" b="1" spc="-100" dirty="0">
                <a:solidFill>
                  <a:srgbClr val="95AE3C"/>
                </a:solidFill>
              </a:rPr>
              <a:t>до 100% экспортного контракта</a:t>
            </a:r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B01914B2-7A74-446D-9783-86EA7B84F99B}"/>
              </a:ext>
            </a:extLst>
          </p:cNvPr>
          <p:cNvGrpSpPr/>
          <p:nvPr/>
        </p:nvGrpSpPr>
        <p:grpSpPr>
          <a:xfrm rot="16200000">
            <a:off x="8118832" y="-3419323"/>
            <a:ext cx="3948573" cy="9471564"/>
            <a:chOff x="-1120033" y="-1287172"/>
            <a:chExt cx="3948573" cy="867069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737261E-C742-4DD6-BD6B-1699A9339D5F}"/>
                </a:ext>
              </a:extLst>
            </p:cNvPr>
            <p:cNvSpPr txBox="1"/>
            <p:nvPr/>
          </p:nvSpPr>
          <p:spPr>
            <a:xfrm rot="5119713">
              <a:off x="-1517402" y="-889803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AAD8B44-A563-4A93-A20B-74E92245D4B9}"/>
                </a:ext>
              </a:extLst>
            </p:cNvPr>
            <p:cNvSpPr txBox="1"/>
            <p:nvPr/>
          </p:nvSpPr>
          <p:spPr>
            <a:xfrm rot="5400000">
              <a:off x="1459991" y="6014969"/>
              <a:ext cx="241393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реализация в рассрочку</a:t>
              </a:r>
            </a:p>
          </p:txBody>
        </p:sp>
      </p:grp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37A4716A-052E-4B80-989E-A8720711D558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341066" y="2660684"/>
            <a:ext cx="4903442" cy="68339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5A960AA4-DB6C-4467-AA25-110326E1E9B0}"/>
              </a:ext>
            </a:extLst>
          </p:cNvPr>
          <p:cNvCxnSpPr>
            <a:cxnSpLocks/>
          </p:cNvCxnSpPr>
          <p:nvPr/>
        </p:nvCxnSpPr>
        <p:spPr>
          <a:xfrm>
            <a:off x="13495759" y="0"/>
            <a:ext cx="0" cy="52203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649D1B67-27E2-4B47-AD45-D4A2AB317971}"/>
              </a:ext>
            </a:extLst>
          </p:cNvPr>
          <p:cNvGrpSpPr/>
          <p:nvPr/>
        </p:nvGrpSpPr>
        <p:grpSpPr>
          <a:xfrm>
            <a:off x="3210256" y="3424941"/>
            <a:ext cx="1366076" cy="734309"/>
            <a:chOff x="2355123" y="3446623"/>
            <a:chExt cx="1366076" cy="81571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CD33A4C-DEB3-4FFC-A165-109562CB36A2}"/>
                </a:ext>
              </a:extLst>
            </p:cNvPr>
            <p:cNvSpPr txBox="1"/>
            <p:nvPr/>
          </p:nvSpPr>
          <p:spPr>
            <a:xfrm>
              <a:off x="2355123" y="3687012"/>
              <a:ext cx="1366076" cy="358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депозит</a:t>
              </a:r>
            </a:p>
          </p:txBody>
        </p:sp>
        <p:cxnSp>
          <p:nvCxnSpPr>
            <p:cNvPr id="43" name="Соединитель: уступ 42">
              <a:extLst>
                <a:ext uri="{FF2B5EF4-FFF2-40B4-BE49-F238E27FC236}">
                  <a16:creationId xmlns:a16="http://schemas.microsoft.com/office/drawing/2014/main" id="{27DA7E89-EC2C-41F4-B527-D31537609D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73233" y="3446623"/>
              <a:ext cx="12700" cy="815711"/>
            </a:xfrm>
            <a:prstGeom prst="bentConnector3">
              <a:avLst>
                <a:gd name="adj1" fmla="val 1109591"/>
              </a:avLst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962F4378-5A3F-4942-A7A1-3B2244B8CDC0}"/>
              </a:ext>
            </a:extLst>
          </p:cNvPr>
          <p:cNvSpPr txBox="1"/>
          <p:nvPr/>
        </p:nvSpPr>
        <p:spPr>
          <a:xfrm>
            <a:off x="10430261" y="1334281"/>
            <a:ext cx="1441677" cy="646986"/>
          </a:xfrm>
          <a:prstGeom prst="roundRect">
            <a:avLst/>
          </a:prstGeom>
          <a:solidFill>
            <a:srgbClr val="95AE3C"/>
          </a:solidFill>
          <a:ln w="38100">
            <a:solidFill>
              <a:srgbClr val="95AE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НОВЫЙ ПРОДУКТ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C66E9DB6-6AC6-4CE3-87C1-AB59A5F28FED}"/>
              </a:ext>
            </a:extLst>
          </p:cNvPr>
          <p:cNvCxnSpPr>
            <a:cxnSpLocks/>
          </p:cNvCxnSpPr>
          <p:nvPr/>
        </p:nvCxnSpPr>
        <p:spPr>
          <a:xfrm flipH="1">
            <a:off x="3341066" y="2476594"/>
            <a:ext cx="490464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38E1F14-FA8E-4B49-A5A2-2A12AF8DCDCF}"/>
              </a:ext>
            </a:extLst>
          </p:cNvPr>
          <p:cNvSpPr txBox="1"/>
          <p:nvPr/>
        </p:nvSpPr>
        <p:spPr>
          <a:xfrm>
            <a:off x="5538003" y="2418788"/>
            <a:ext cx="11989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оплата</a:t>
            </a: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A53AD983-15B3-4457-B3AF-D628698279AB}"/>
              </a:ext>
            </a:extLst>
          </p:cNvPr>
          <p:cNvGrpSpPr/>
          <p:nvPr/>
        </p:nvGrpSpPr>
        <p:grpSpPr>
          <a:xfrm rot="21140246">
            <a:off x="5954681" y="2696382"/>
            <a:ext cx="1592046" cy="707387"/>
            <a:chOff x="12681138" y="2153140"/>
            <a:chExt cx="986380" cy="438274"/>
          </a:xfrm>
        </p:grpSpPr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193A93FB-32BE-4E33-8919-77D3B4043BF9}"/>
                </a:ext>
              </a:extLst>
            </p:cNvPr>
            <p:cNvSpPr/>
            <p:nvPr/>
          </p:nvSpPr>
          <p:spPr>
            <a:xfrm>
              <a:off x="12965039" y="2153140"/>
              <a:ext cx="445306" cy="429035"/>
            </a:xfrm>
            <a:prstGeom prst="ellipse">
              <a:avLst/>
            </a:prstGeom>
            <a:solidFill>
              <a:srgbClr val="95AE3C">
                <a:alpha val="20000"/>
              </a:srgb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05FA8D1-CD4C-4E16-A2E0-D31598603AD6}"/>
                </a:ext>
              </a:extLst>
            </p:cNvPr>
            <p:cNvSpPr txBox="1"/>
            <p:nvPr/>
          </p:nvSpPr>
          <p:spPr>
            <a:xfrm>
              <a:off x="12681138" y="2252860"/>
              <a:ext cx="9863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 маржа</a:t>
              </a:r>
              <a:endParaRPr lang="ru-RU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7A8AFE7C-64E5-434D-B850-309AB692DBB2}"/>
              </a:ext>
            </a:extLst>
          </p:cNvPr>
          <p:cNvSpPr txBox="1"/>
          <p:nvPr/>
        </p:nvSpPr>
        <p:spPr>
          <a:xfrm>
            <a:off x="363600" y="2110154"/>
            <a:ext cx="2964829" cy="578882"/>
          </a:xfrm>
          <a:prstGeom prst="roundRect">
            <a:avLst/>
          </a:prstGeom>
          <a:solidFill>
            <a:srgbClr val="95AE3C">
              <a:alpha val="70000"/>
            </a:srgb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ПРОИЗВОДИТЕЛЬ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5BCE49-BA38-481E-ACAB-EE63BCA89D1F}"/>
              </a:ext>
            </a:extLst>
          </p:cNvPr>
          <p:cNvSpPr txBox="1"/>
          <p:nvPr/>
        </p:nvSpPr>
        <p:spPr>
          <a:xfrm>
            <a:off x="9875838" y="5386010"/>
            <a:ext cx="2016125" cy="664012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100" b="1" dirty="0">
                <a:solidFill>
                  <a:schemeClr val="bg1"/>
                </a:solidFill>
              </a:rPr>
              <a:t>Депозитные программы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endParaRPr lang="ru-RU" sz="1100" b="1" dirty="0">
              <a:solidFill>
                <a:schemeClr val="bg1"/>
              </a:solidFill>
            </a:endParaRPr>
          </a:p>
          <a:p>
            <a:pPr algn="ctr"/>
            <a:r>
              <a:rPr lang="ru-RU" sz="1100" b="1" dirty="0">
                <a:solidFill>
                  <a:schemeClr val="bg1"/>
                </a:solidFill>
              </a:rPr>
              <a:t>для дочерних банков</a:t>
            </a:r>
          </a:p>
          <a:p>
            <a:pPr algn="ctr"/>
            <a:r>
              <a:rPr lang="ru-RU" sz="1100" i="1" dirty="0">
                <a:solidFill>
                  <a:schemeClr val="bg1"/>
                </a:solidFill>
              </a:rPr>
              <a:t>новый продукт</a:t>
            </a:r>
          </a:p>
        </p:txBody>
      </p:sp>
      <p:sp>
        <p:nvSpPr>
          <p:cNvPr id="27" name="Номер слайда 1">
            <a:extLst>
              <a:ext uri="{FF2B5EF4-FFF2-40B4-BE49-F238E27FC236}">
                <a16:creationId xmlns:a16="http://schemas.microsoft.com/office/drawing/2014/main" id="{D08A1D5C-AD12-41DB-8B14-D535F97423F8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Source Sans Pro"/>
              </a:rPr>
              <a:t>11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806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Welcome Message">
            <a:extLst>
              <a:ext uri="{FF2B5EF4-FFF2-40B4-BE49-F238E27FC236}">
                <a16:creationId xmlns:a16="http://schemas.microsoft.com/office/drawing/2014/main" id="{3487671B-9413-4F48-B989-FA437FE474F6}"/>
              </a:ext>
            </a:extLst>
          </p:cNvPr>
          <p:cNvSpPr txBox="1"/>
          <p:nvPr/>
        </p:nvSpPr>
        <p:spPr>
          <a:xfrm>
            <a:off x="1919288" y="242853"/>
            <a:ext cx="7956549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7154" rIns="17154">
            <a:spAutoFit/>
          </a:bodyPr>
          <a:lstStyle>
            <a:lvl1pPr>
              <a:defRPr sz="13800" b="1">
                <a:solidFill>
                  <a:srgbClr val="000000"/>
                </a:solidFill>
              </a:defRPr>
            </a:lvl1pPr>
          </a:lstStyle>
          <a:p>
            <a:pPr algn="ctr" defTabSz="914217" hangingPunct="0"/>
            <a:r>
              <a:rPr lang="ru-RU" sz="1800" kern="0" dirty="0">
                <a:cs typeface="Helvetica"/>
                <a:sym typeface="Helvetica"/>
              </a:rPr>
              <a:t>КЛЮЧЕВЫЕ КОНТАКТЫ ПО ВЗАИМОДЕЙСТВИЮ </a:t>
            </a:r>
          </a:p>
          <a:p>
            <a:pPr algn="ctr" defTabSz="914217" hangingPunct="0"/>
            <a:r>
              <a:rPr lang="ru-RU" sz="1800" kern="0" dirty="0">
                <a:cs typeface="Helvetica"/>
                <a:sym typeface="Helvetica"/>
              </a:rPr>
              <a:t>В РАМКАХ СХЕМ ЭКСПОРТНОГО ФИНАНСИРОВАНИЯ</a:t>
            </a:r>
            <a:endParaRPr sz="1800" kern="0" dirty="0">
              <a:cs typeface="Helvetica"/>
              <a:sym typeface="Helvetica"/>
            </a:endParaRPr>
          </a:p>
        </p:txBody>
      </p:sp>
      <p:graphicFrame>
        <p:nvGraphicFramePr>
          <p:cNvPr id="39" name="Table 2">
            <a:extLst>
              <a:ext uri="{FF2B5EF4-FFF2-40B4-BE49-F238E27FC236}">
                <a16:creationId xmlns:a16="http://schemas.microsoft.com/office/drawing/2014/main" id="{66AA83FF-D6A1-4550-912D-4D2A032DF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384400"/>
              </p:ext>
            </p:extLst>
          </p:nvPr>
        </p:nvGraphicFramePr>
        <p:xfrm>
          <a:off x="142214" y="1306140"/>
          <a:ext cx="3991419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419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ДМИТРИЙ ЕВГЕНЬЕВИЧ МЕРКУЛЬ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Исполнительный директор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pt-BR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Тел.:  + 375 17 239 10 55</a:t>
                      </a:r>
                    </a:p>
                    <a:p>
                      <a:pPr algn="l"/>
                      <a:r>
                        <a:rPr lang="pt-BR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pt-BR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pt-BR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3"/>
                        </a:rPr>
                        <a:t>merkul.d@brrb.by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 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40" name="Table 2">
            <a:extLst>
              <a:ext uri="{FF2B5EF4-FFF2-40B4-BE49-F238E27FC236}">
                <a16:creationId xmlns:a16="http://schemas.microsoft.com/office/drawing/2014/main" id="{13A74F0D-F0BB-465E-BCB4-3340FB9E32D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285" y="2325360"/>
          <a:ext cx="4848448" cy="372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448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372141">
                <a:tc>
                  <a:txBody>
                    <a:bodyPr/>
                    <a:lstStyle/>
                    <a:p>
                      <a:pPr algn="ctr"/>
                      <a:r>
                        <a:rPr lang="ru-RU" sz="1000" spc="300" baseline="0" dirty="0">
                          <a:solidFill>
                            <a:schemeClr val="tx1"/>
                          </a:solidFill>
                          <a:latin typeface="+mn-lt"/>
                        </a:rPr>
                        <a:t>УПРАВЛЕНИЕ МЕЖДУНАРОДНОГО БИЗНЕСА</a:t>
                      </a:r>
                      <a:endParaRPr lang="en-US" sz="1000" spc="3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2860" marB="228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001840"/>
                  </a:ext>
                </a:extLst>
              </a:tr>
            </a:tbl>
          </a:graphicData>
        </a:graphic>
      </p:graphicFrame>
      <p:graphicFrame>
        <p:nvGraphicFramePr>
          <p:cNvPr id="42" name="Table 2">
            <a:extLst>
              <a:ext uri="{FF2B5EF4-FFF2-40B4-BE49-F238E27FC236}">
                <a16:creationId xmlns:a16="http://schemas.microsoft.com/office/drawing/2014/main" id="{494479BC-CDD2-495C-B630-D57A26319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301953"/>
              </p:ext>
            </p:extLst>
          </p:nvPr>
        </p:nvGraphicFramePr>
        <p:xfrm>
          <a:off x="156171" y="2555843"/>
          <a:ext cx="1978140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140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ЮЛИЯ СЕРГЕЕВНА  СТЕЖКА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Начальник Управления международного бизнеса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3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09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6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50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4"/>
                        </a:rPr>
                        <a:t>stezhka.y@brrb.by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44" name="Table 2">
            <a:extLst>
              <a:ext uri="{FF2B5EF4-FFF2-40B4-BE49-F238E27FC236}">
                <a16:creationId xmlns:a16="http://schemas.microsoft.com/office/drawing/2014/main" id="{CF49498E-284C-4CEB-94DE-94D69DFDC3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009540"/>
              </p:ext>
            </p:extLst>
          </p:nvPr>
        </p:nvGraphicFramePr>
        <p:xfrm>
          <a:off x="3094730" y="1306560"/>
          <a:ext cx="2251692" cy="976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692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976293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АЛЕКСЕЙ СЕРГЕЕВИЧ  ПОПКО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Начальник Управления экспортного финансирования </a:t>
                      </a:r>
                      <a:endParaRPr lang="en-US" sz="5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239 11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43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5"/>
                        </a:rPr>
                        <a:t>popko.a@brrb.by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45" name="Table 2">
            <a:extLst>
              <a:ext uri="{FF2B5EF4-FFF2-40B4-BE49-F238E27FC236}">
                <a16:creationId xmlns:a16="http://schemas.microsoft.com/office/drawing/2014/main" id="{234F4B25-1764-4115-8071-FE4EB954C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788282"/>
              </p:ext>
            </p:extLst>
          </p:nvPr>
        </p:nvGraphicFramePr>
        <p:xfrm>
          <a:off x="3090691" y="3613597"/>
          <a:ext cx="2464348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348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МАКСИМ ВАСИЛЬЕВИЧ МУРАШКО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Главный специалист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239 10 58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6"/>
                        </a:rPr>
                        <a:t>murashko.m@brrb.by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47" name="Table 2">
            <a:extLst>
              <a:ext uri="{FF2B5EF4-FFF2-40B4-BE49-F238E27FC236}">
                <a16:creationId xmlns:a16="http://schemas.microsoft.com/office/drawing/2014/main" id="{67D2F309-89F0-4B35-8674-966598E6D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860639"/>
              </p:ext>
            </p:extLst>
          </p:nvPr>
        </p:nvGraphicFramePr>
        <p:xfrm>
          <a:off x="142215" y="3613597"/>
          <a:ext cx="2421856" cy="1122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856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22064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ПАВЕЛ ВАЛЕРЬЕВИЧ ШВАЙБОВИЧ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Главный специалист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239 11 33</a:t>
                      </a: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7"/>
                        </a:rPr>
                        <a:t>shvaibovich.p@brrb.by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49" name="Table 2">
            <a:extLst>
              <a:ext uri="{FF2B5EF4-FFF2-40B4-BE49-F238E27FC236}">
                <a16:creationId xmlns:a16="http://schemas.microsoft.com/office/drawing/2014/main" id="{16B0CEBB-1611-4CC8-A450-206830E4F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61504"/>
              </p:ext>
            </p:extLst>
          </p:nvPr>
        </p:nvGraphicFramePr>
        <p:xfrm>
          <a:off x="3094730" y="4637163"/>
          <a:ext cx="2810366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366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ЕКАТЕРИНА ВАСИЛЬЕВНА КОРОТКЕВИЧ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Главный специалист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239 10 53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dirty="0">
                          <a:solidFill>
                            <a:schemeClr val="accent1"/>
                          </a:solidFill>
                          <a:latin typeface="+mn-lt"/>
                          <a:hlinkClick r:id="rId8"/>
                        </a:rPr>
                        <a:t>korotkevich.ev@brrb.by</a:t>
                      </a:r>
                      <a:endParaRPr lang="ru-RU" sz="1100" b="0" u="sng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50" name="Table 2">
            <a:extLst>
              <a:ext uri="{FF2B5EF4-FFF2-40B4-BE49-F238E27FC236}">
                <a16:creationId xmlns:a16="http://schemas.microsoft.com/office/drawing/2014/main" id="{F7D9FDFE-8E2C-48AB-A332-AC74A0A43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430704"/>
              </p:ext>
            </p:extLst>
          </p:nvPr>
        </p:nvGraphicFramePr>
        <p:xfrm>
          <a:off x="142214" y="4637163"/>
          <a:ext cx="2471411" cy="1082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411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08253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ВЕРОНИКА ИВАНОВНА МАКЕЕВА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Главный специалист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239 10 59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9"/>
                        </a:rPr>
                        <a:t>makeeva.v@brrb.by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l"/>
                      <a:endParaRPr lang="ru-RU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2687D644-31CF-4BF1-AAF2-6175F581DD7D}"/>
              </a:ext>
            </a:extLst>
          </p:cNvPr>
          <p:cNvSpPr/>
          <p:nvPr/>
        </p:nvSpPr>
        <p:spPr>
          <a:xfrm>
            <a:off x="6034146" y="1061631"/>
            <a:ext cx="5860095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 hangingPunct="0"/>
            <a:r>
              <a:rPr lang="ru-RU" altLang="ru-RU" sz="1600" b="1" u="sng" kern="0" spc="150" dirty="0">
                <a:solidFill>
                  <a:srgbClr val="515457">
                    <a:lumMod val="50000"/>
                  </a:srgbClr>
                </a:solidFill>
                <a:cs typeface="Helvetica"/>
                <a:sym typeface="Helvetica"/>
              </a:rPr>
              <a:t>ОАО «ПРОМАГРОЛИЗИНГ»</a:t>
            </a:r>
          </a:p>
          <a:p>
            <a:pPr defTabSz="914217" hangingPunct="0"/>
            <a:endParaRPr lang="en-US" altLang="ru-RU" sz="1000" b="1" kern="0" dirty="0">
              <a:solidFill>
                <a:srgbClr val="515457">
                  <a:lumMod val="50000"/>
                </a:srgbClr>
              </a:solidFill>
              <a:cs typeface="Helvetica"/>
              <a:sym typeface="Helvetica"/>
            </a:endParaRPr>
          </a:p>
          <a:p>
            <a:pPr>
              <a:spcAft>
                <a:spcPts val="400"/>
              </a:spcAft>
            </a:pPr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3" name="Table 2">
            <a:extLst>
              <a:ext uri="{FF2B5EF4-FFF2-40B4-BE49-F238E27FC236}">
                <a16:creationId xmlns:a16="http://schemas.microsoft.com/office/drawing/2014/main" id="{F9CEFF06-2DE8-46DD-9495-0C2C0967C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479217"/>
              </p:ext>
            </p:extLst>
          </p:nvPr>
        </p:nvGraphicFramePr>
        <p:xfrm>
          <a:off x="6109202" y="1342516"/>
          <a:ext cx="3625867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112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  <a:gridCol w="1658755">
                  <a:extLst>
                    <a:ext uri="{9D8B030D-6E8A-4147-A177-3AD203B41FA5}">
                      <a16:colId xmlns:a16="http://schemas.microsoft.com/office/drawing/2014/main" val="3888798583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ПАВЕЛ ВАЛЕРЬЕВИЧ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КАРОТКИХ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Генеральный директор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+ 375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17 311 35 80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dirty="0" err="1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karotkih</a:t>
                      </a:r>
                      <a:r>
                        <a:rPr lang="ru-RU" sz="1100" b="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@pal.by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endParaRPr lang="en-US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64" name="Table 2">
            <a:extLst>
              <a:ext uri="{FF2B5EF4-FFF2-40B4-BE49-F238E27FC236}">
                <a16:creationId xmlns:a16="http://schemas.microsoft.com/office/drawing/2014/main" id="{2784313F-162A-41C3-BC56-380805C0F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060426"/>
              </p:ext>
            </p:extLst>
          </p:nvPr>
        </p:nvGraphicFramePr>
        <p:xfrm>
          <a:off x="8037055" y="1321002"/>
          <a:ext cx="4180590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061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  <a:gridCol w="1912529">
                  <a:extLst>
                    <a:ext uri="{9D8B030D-6E8A-4147-A177-3AD203B41FA5}">
                      <a16:colId xmlns:a16="http://schemas.microsoft.com/office/drawing/2014/main" val="3888798583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АННА ВЛАДИСЛАВОВНА </a:t>
                      </a:r>
                    </a:p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СТАХОВСКАЯ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Первый заместитель </a:t>
                      </a: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генерального директора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+ 375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17 311 35 80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dirty="0" err="1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stahovskaya</a:t>
                      </a:r>
                      <a:r>
                        <a:rPr lang="ru-RU" sz="1100" b="0" u="sng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@</a:t>
                      </a:r>
                      <a:r>
                        <a:rPr lang="en-US" sz="1100" b="0" u="sng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</a:t>
                      </a:r>
                      <a:r>
                        <a:rPr lang="ru-RU" sz="1100" b="0" u="sng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.</a:t>
                      </a:r>
                      <a:r>
                        <a:rPr lang="en-US" sz="1100" b="0" u="sng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by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endParaRPr lang="en-US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76" name="Table 2">
            <a:extLst>
              <a:ext uri="{FF2B5EF4-FFF2-40B4-BE49-F238E27FC236}">
                <a16:creationId xmlns:a16="http://schemas.microsoft.com/office/drawing/2014/main" id="{FE2B96D9-5DE9-4315-BB23-61B5BE861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55302"/>
              </p:ext>
            </p:extLst>
          </p:nvPr>
        </p:nvGraphicFramePr>
        <p:xfrm>
          <a:off x="6129658" y="2758247"/>
          <a:ext cx="3625867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112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  <a:gridCol w="1658755">
                  <a:extLst>
                    <a:ext uri="{9D8B030D-6E8A-4147-A177-3AD203B41FA5}">
                      <a16:colId xmlns:a16="http://schemas.microsoft.com/office/drawing/2014/main" val="3888798583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ПАВЕЛ БОРИСОВИЧ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ШЕСТАКОВ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Начальник Управления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+ 375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17 311 35 78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100" b="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shestakov@pal.by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endParaRPr lang="en-US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78" name="Table 2">
            <a:extLst>
              <a:ext uri="{FF2B5EF4-FFF2-40B4-BE49-F238E27FC236}">
                <a16:creationId xmlns:a16="http://schemas.microsoft.com/office/drawing/2014/main" id="{3372FDA7-0D14-4BD5-A704-770A9CB14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664199"/>
              </p:ext>
            </p:extLst>
          </p:nvPr>
        </p:nvGraphicFramePr>
        <p:xfrm>
          <a:off x="8113650" y="2758247"/>
          <a:ext cx="1905368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368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ДАРЬЯ СЕРГЕЕВНА </a:t>
                      </a:r>
                    </a:p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КУНЦЕВИЧ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Главный специалист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+ 375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17 311 35 78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kern="1200" dirty="0" err="1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kuntsevich</a:t>
                      </a:r>
                      <a:r>
                        <a:rPr lang="ru-RU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.</a:t>
                      </a:r>
                      <a:r>
                        <a:rPr lang="en-US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</a:t>
                      </a:r>
                      <a:r>
                        <a:rPr lang="ru-RU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@</a:t>
                      </a:r>
                      <a:r>
                        <a:rPr lang="en-US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</a:t>
                      </a:r>
                      <a:r>
                        <a:rPr lang="ru-RU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.</a:t>
                      </a:r>
                      <a:r>
                        <a:rPr lang="en-US" sz="1100" b="0" u="sng" kern="1200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by</a:t>
                      </a:r>
                      <a:endParaRPr lang="en-US" sz="1100" b="0" u="sng" kern="1200" dirty="0">
                        <a:solidFill>
                          <a:srgbClr val="0563C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682033EE-8B81-479B-A704-DFC3A56E03A5}"/>
              </a:ext>
            </a:extLst>
          </p:cNvPr>
          <p:cNvSpPr/>
          <p:nvPr/>
        </p:nvSpPr>
        <p:spPr>
          <a:xfrm>
            <a:off x="6032105" y="4089610"/>
            <a:ext cx="662793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 hangingPunct="0"/>
            <a:r>
              <a:rPr lang="ru-RU" altLang="ru-RU" sz="1400" b="1" u="sng" kern="0" spc="150" dirty="0">
                <a:solidFill>
                  <a:srgbClr val="515457">
                    <a:lumMod val="50000"/>
                  </a:srgbClr>
                </a:solidFill>
                <a:cs typeface="Helvetica"/>
                <a:sym typeface="Helvetica"/>
              </a:rPr>
              <a:t>ООО «ПРОМАГРОЛИЗИНГ-ЦЕНТР» (г. Санкт-Петербург, РФ)</a:t>
            </a:r>
          </a:p>
          <a:p>
            <a:pPr defTabSz="914217" hangingPunct="0"/>
            <a:endParaRPr lang="en-US" altLang="ru-RU" sz="1000" b="1" kern="0" dirty="0">
              <a:solidFill>
                <a:srgbClr val="515457">
                  <a:lumMod val="50000"/>
                </a:srgbClr>
              </a:solidFill>
              <a:cs typeface="Helvetica"/>
              <a:sym typeface="Helvetica"/>
            </a:endParaRPr>
          </a:p>
          <a:p>
            <a:pPr>
              <a:spcAft>
                <a:spcPts val="400"/>
              </a:spcAft>
            </a:pPr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81" name="Table 2">
            <a:extLst>
              <a:ext uri="{FF2B5EF4-FFF2-40B4-BE49-F238E27FC236}">
                <a16:creationId xmlns:a16="http://schemas.microsoft.com/office/drawing/2014/main" id="{F39A2029-865F-45E4-B68D-953DAEEB3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118590"/>
              </p:ext>
            </p:extLst>
          </p:nvPr>
        </p:nvGraphicFramePr>
        <p:xfrm>
          <a:off x="6161630" y="4612390"/>
          <a:ext cx="2802563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2563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АЛЕКСЕЙ ЛЕОНИДОВИЧ ЖИРЕНКОВ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Директор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zal@palcspb.ru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5BB4F29F-2389-4AC7-A55E-C55ABA3CBA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752099"/>
              </p:ext>
            </p:extLst>
          </p:nvPr>
        </p:nvGraphicFramePr>
        <p:xfrm>
          <a:off x="9111455" y="4630623"/>
          <a:ext cx="2471753" cy="78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753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78563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ВАДИМ АЛИМОВИЧ АЛЕСКЕРОВ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Заместитель директора по развитию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ava@palcspb.ru</a:t>
                      </a:r>
                      <a:endParaRPr lang="en-US" sz="11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graphicFrame>
        <p:nvGraphicFramePr>
          <p:cNvPr id="83" name="Table 2">
            <a:extLst>
              <a:ext uri="{FF2B5EF4-FFF2-40B4-BE49-F238E27FC236}">
                <a16:creationId xmlns:a16="http://schemas.microsoft.com/office/drawing/2014/main" id="{9A585781-E2D6-4AE8-BA38-FA2EC96983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60095" y="2522810"/>
          <a:ext cx="6034146" cy="372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4146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372141">
                <a:tc>
                  <a:txBody>
                    <a:bodyPr/>
                    <a:lstStyle/>
                    <a:p>
                      <a:pPr algn="ctr"/>
                      <a:r>
                        <a:rPr lang="ru-RU" sz="1000" spc="300" baseline="0" dirty="0">
                          <a:solidFill>
                            <a:schemeClr val="tx1"/>
                          </a:solidFill>
                          <a:latin typeface="+mn-lt"/>
                        </a:rPr>
                        <a:t>УПРАВЛЕНИЕ МЕЖДУНАРОДНОГО БИЗНЕСА</a:t>
                      </a:r>
                      <a:endParaRPr lang="en-US" sz="1000" spc="3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2860" marB="228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001840"/>
                  </a:ext>
                </a:extLst>
              </a:tr>
            </a:tbl>
          </a:graphicData>
        </a:graphic>
      </p:graphicFrame>
      <p:graphicFrame>
        <p:nvGraphicFramePr>
          <p:cNvPr id="94" name="Table 2">
            <a:extLst>
              <a:ext uri="{FF2B5EF4-FFF2-40B4-BE49-F238E27FC236}">
                <a16:creationId xmlns:a16="http://schemas.microsoft.com/office/drawing/2014/main" id="{90ABDD61-75DD-46AD-9BA9-E6147CE06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526997"/>
              </p:ext>
            </p:extLst>
          </p:nvPr>
        </p:nvGraphicFramePr>
        <p:xfrm>
          <a:off x="10087086" y="3813092"/>
          <a:ext cx="1932472" cy="118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472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183979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endParaRPr lang="en-US" sz="1100" b="0" u="sng" kern="1200" dirty="0">
                        <a:solidFill>
                          <a:srgbClr val="0563C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9BD95E5B-DAEB-4D5D-85DF-2F00332DB6B6}"/>
              </a:ext>
            </a:extLst>
          </p:cNvPr>
          <p:cNvSpPr/>
          <p:nvPr/>
        </p:nvSpPr>
        <p:spPr>
          <a:xfrm>
            <a:off x="243773" y="1022587"/>
            <a:ext cx="58600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 hangingPunct="0"/>
            <a:r>
              <a:rPr lang="ru-RU" altLang="ru-RU" sz="1600" b="1" u="sng" kern="0" spc="150" dirty="0">
                <a:solidFill>
                  <a:srgbClr val="515457">
                    <a:lumMod val="50000"/>
                  </a:srgbClr>
                </a:solidFill>
                <a:cs typeface="Helvetica"/>
                <a:sym typeface="Helvetica"/>
              </a:rPr>
              <a:t>ОАО «БАНК РАЗВИТИЯ РЕСПУБЛИКИ БЕЛАРУСЬ»</a:t>
            </a:r>
          </a:p>
        </p:txBody>
      </p:sp>
      <p:graphicFrame>
        <p:nvGraphicFramePr>
          <p:cNvPr id="36" name="Table 2">
            <a:extLst>
              <a:ext uri="{FF2B5EF4-FFF2-40B4-BE49-F238E27FC236}">
                <a16:creationId xmlns:a16="http://schemas.microsoft.com/office/drawing/2014/main" id="{D60E93BA-E026-4EB3-B574-959C36DB5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493332"/>
              </p:ext>
            </p:extLst>
          </p:nvPr>
        </p:nvGraphicFramePr>
        <p:xfrm>
          <a:off x="3086973" y="2562083"/>
          <a:ext cx="2560289" cy="1082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289">
                  <a:extLst>
                    <a:ext uri="{9D8B030D-6E8A-4147-A177-3AD203B41FA5}">
                      <a16:colId xmlns:a16="http://schemas.microsoft.com/office/drawing/2014/main" val="4034562691"/>
                    </a:ext>
                  </a:extLst>
                </a:gridCol>
              </a:tblGrid>
              <a:tr h="1082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ЛЮДМИЛА ПЕТРОВНА АПАНАСЕВИЧ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Начальник отдела торгового финансирования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Тел.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:  + 375 17 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309 68 81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E-mail: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hlinkClick r:id="rId12"/>
                        </a:rPr>
                        <a:t>apanasevich.l@brrb.by</a:t>
                      </a:r>
                      <a:r>
                        <a:rPr lang="ru-RU" sz="11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45720" marR="45720" marT="22860" marB="228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84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53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363537" y="5018400"/>
            <a:ext cx="10845801" cy="1804749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Вид товара: инвестиционные</a:t>
            </a:r>
          </a:p>
          <a:p>
            <a:r>
              <a:rPr lang="ru-RU" sz="2000" spc="-100" dirty="0"/>
              <a:t>	      потребительские </a:t>
            </a:r>
          </a:p>
          <a:p>
            <a:r>
              <a:rPr lang="ru-RU" sz="2000" spc="-100" dirty="0"/>
              <a:t>Срок: до 3 лет</a:t>
            </a:r>
          </a:p>
          <a:p>
            <a:r>
              <a:rPr lang="ru-RU" sz="2000" spc="-100" dirty="0"/>
              <a:t>Объем финансирования: 100% экспортного контракта при сроке кредита до 1 года;  </a:t>
            </a:r>
            <a:r>
              <a:rPr lang="ru-RU" sz="2000" b="1" spc="-100" dirty="0">
                <a:solidFill>
                  <a:srgbClr val="95AE3C"/>
                </a:solidFill>
              </a:rPr>
              <a:t>до 85% экспортного контракта при сроке кредита более 1 года</a:t>
            </a:r>
            <a:endParaRPr lang="ru-RU" sz="2000" b="1" spc="-100" dirty="0"/>
          </a:p>
        </p:txBody>
      </p:sp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ФИНАНСИРОВАНИЕ КОНЕЧНОГО ПОКУПАТЕЛЯ (УКАЗ №534)</a:t>
            </a:r>
            <a:endParaRPr lang="ru-RU" sz="3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52451664-4418-4F6B-AEE2-620AFBA2CF4F}"/>
              </a:ext>
            </a:extLst>
          </p:cNvPr>
          <p:cNvGrpSpPr/>
          <p:nvPr/>
        </p:nvGrpSpPr>
        <p:grpSpPr>
          <a:xfrm>
            <a:off x="363537" y="2109600"/>
            <a:ext cx="2964829" cy="579436"/>
            <a:chOff x="344487" y="2109600"/>
            <a:chExt cx="2964829" cy="57943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5C8AA6D-AEC9-4D77-9E9D-EC31843C5915}"/>
                </a:ext>
              </a:extLst>
            </p:cNvPr>
            <p:cNvSpPr txBox="1"/>
            <p:nvPr/>
          </p:nvSpPr>
          <p:spPr>
            <a:xfrm>
              <a:off x="344487" y="2109600"/>
              <a:ext cx="2484000" cy="578882"/>
            </a:xfrm>
            <a:prstGeom prst="roundRect">
              <a:avLst/>
            </a:prstGeom>
            <a:solidFill>
              <a:srgbClr val="95AE3C">
                <a:alpha val="69804"/>
              </a:srgbClr>
            </a:solidFill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 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F0F4570-B3E8-4DA8-BD13-E8668E98218C}"/>
                </a:ext>
              </a:extLst>
            </p:cNvPr>
            <p:cNvSpPr txBox="1"/>
            <p:nvPr/>
          </p:nvSpPr>
          <p:spPr>
            <a:xfrm>
              <a:off x="344487" y="2110154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ПРОИЗВОДИТЕЛЬ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9314128-4BF0-4B58-9D61-68D551843A1A}"/>
              </a:ext>
            </a:extLst>
          </p:cNvPr>
          <p:cNvSpPr txBox="1"/>
          <p:nvPr/>
        </p:nvSpPr>
        <p:spPr>
          <a:xfrm>
            <a:off x="4289736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ТПС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7B05F-A922-4FC4-B3C1-E3BA0C64B7AB}"/>
              </a:ext>
            </a:extLst>
          </p:cNvPr>
          <p:cNvSpPr txBox="1"/>
          <p:nvPr/>
        </p:nvSpPr>
        <p:spPr>
          <a:xfrm>
            <a:off x="363537" y="3486995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ACAC6-E107-4E26-9F86-34DAF7206B47}"/>
              </a:ext>
            </a:extLst>
          </p:cNvPr>
          <p:cNvSpPr txBox="1"/>
          <p:nvPr/>
        </p:nvSpPr>
        <p:spPr>
          <a:xfrm>
            <a:off x="363537" y="4302706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spc="-100" dirty="0"/>
              <a:t>БЕЛЭКСИМГАРАНТ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EBE1E6D-CE42-4A37-B3A3-E2C03BEB255A}"/>
              </a:ext>
            </a:extLst>
          </p:cNvPr>
          <p:cNvGrpSpPr/>
          <p:nvPr/>
        </p:nvGrpSpPr>
        <p:grpSpPr>
          <a:xfrm>
            <a:off x="3328366" y="2255266"/>
            <a:ext cx="4916143" cy="0"/>
            <a:chOff x="3328366" y="2255266"/>
            <a:chExt cx="4916143" cy="0"/>
          </a:xfrm>
        </p:grpSpPr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5D128606-3F0F-45DB-9934-B433C403B6BC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84A634FF-001A-4D7C-98AA-A27DF3EB5C03}"/>
                </a:ext>
              </a:extLst>
            </p:cNvPr>
            <p:cNvCxnSpPr>
              <a:cxnSpLocks/>
            </p:cNvCxnSpPr>
            <p:nvPr/>
          </p:nvCxnSpPr>
          <p:spPr>
            <a:xfrm>
              <a:off x="7283139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0C1AC72-646F-40A6-A8F3-D4993E56CA9B}"/>
              </a:ext>
            </a:extLst>
          </p:cNvPr>
          <p:cNvGrpSpPr/>
          <p:nvPr/>
        </p:nvGrpSpPr>
        <p:grpSpPr>
          <a:xfrm flipH="1">
            <a:off x="3319829" y="2605528"/>
            <a:ext cx="4904641" cy="0"/>
            <a:chOff x="3328366" y="2255266"/>
            <a:chExt cx="4904641" cy="0"/>
          </a:xfrm>
        </p:grpSpPr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C5FDB052-00CD-426F-906B-056C88F08058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703EB14E-2C69-4FCC-A30B-925EF624059E}"/>
                </a:ext>
              </a:extLst>
            </p:cNvPr>
            <p:cNvCxnSpPr>
              <a:cxnSpLocks/>
            </p:cNvCxnSpPr>
            <p:nvPr/>
          </p:nvCxnSpPr>
          <p:spPr>
            <a:xfrm>
              <a:off x="7271637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079AB727-0601-45BB-8C6B-938D15590533}"/>
              </a:ext>
            </a:extLst>
          </p:cNvPr>
          <p:cNvGrpSpPr/>
          <p:nvPr/>
        </p:nvGrpSpPr>
        <p:grpSpPr>
          <a:xfrm>
            <a:off x="3279600" y="1963111"/>
            <a:ext cx="1117903" cy="671202"/>
            <a:chOff x="3278529" y="1963111"/>
            <a:chExt cx="1117903" cy="67120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9239829-E2D3-423B-ACA0-1DC8410D0D7E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поставка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0855EE6-10AE-4798-AA78-EB411F3B2D36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7031DBB8-8E16-4DDC-903D-7B068FD8A73D}"/>
              </a:ext>
            </a:extLst>
          </p:cNvPr>
          <p:cNvGrpSpPr/>
          <p:nvPr/>
        </p:nvGrpSpPr>
        <p:grpSpPr>
          <a:xfrm>
            <a:off x="7014000" y="1934347"/>
            <a:ext cx="1453922" cy="726427"/>
            <a:chOff x="3049310" y="1963111"/>
            <a:chExt cx="1453922" cy="72642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A0EE31E-A38F-4CF5-8168-23AB92AD6528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продажа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8BCA1A2-60F5-4C6E-98E7-0B9EFDA95A1C}"/>
                </a:ext>
              </a:extLst>
            </p:cNvPr>
            <p:cNvSpPr txBox="1"/>
            <p:nvPr/>
          </p:nvSpPr>
          <p:spPr>
            <a:xfrm>
              <a:off x="3049310" y="2366373"/>
              <a:ext cx="1453922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A4E47A35-8958-44A3-8FB2-FBD45747B2B9}"/>
              </a:ext>
            </a:extLst>
          </p:cNvPr>
          <p:cNvGrpSpPr/>
          <p:nvPr/>
        </p:nvGrpSpPr>
        <p:grpSpPr>
          <a:xfrm>
            <a:off x="6172187" y="4170705"/>
            <a:ext cx="5899539" cy="1756282"/>
            <a:chOff x="6172187" y="4551705"/>
            <a:chExt cx="5899539" cy="1756282"/>
          </a:xfrm>
        </p:grpSpPr>
        <p:grpSp>
          <p:nvGrpSpPr>
            <p:cNvPr id="35" name="Группа 34">
              <a:extLst>
                <a:ext uri="{FF2B5EF4-FFF2-40B4-BE49-F238E27FC236}">
                  <a16:creationId xmlns:a16="http://schemas.microsoft.com/office/drawing/2014/main" id="{1BC1D681-5D34-4858-911D-DAF92FE9C2EB}"/>
                </a:ext>
              </a:extLst>
            </p:cNvPr>
            <p:cNvGrpSpPr/>
            <p:nvPr/>
          </p:nvGrpSpPr>
          <p:grpSpPr>
            <a:xfrm>
              <a:off x="6282089" y="4551705"/>
              <a:ext cx="2861911" cy="634254"/>
              <a:chOff x="6106725" y="3486995"/>
              <a:chExt cx="2861911" cy="634254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877C553-1188-46B2-87DA-5E1E4E8CBD18}"/>
                  </a:ext>
                </a:extLst>
              </p:cNvPr>
              <p:cNvSpPr txBox="1"/>
              <p:nvPr/>
            </p:nvSpPr>
            <p:spPr>
              <a:xfrm>
                <a:off x="6106725" y="3486995"/>
                <a:ext cx="2861911" cy="578882"/>
              </a:xfrm>
              <a:prstGeom prst="roundRect">
                <a:avLst/>
              </a:prstGeom>
              <a:noFill/>
              <a:ln w="3810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/>
                  <a:t>СТАВКА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666680C-12EC-4E0A-9710-950113F9CCAB}"/>
                  </a:ext>
                </a:extLst>
              </p:cNvPr>
              <p:cNvSpPr txBox="1"/>
              <p:nvPr/>
            </p:nvSpPr>
            <p:spPr>
              <a:xfrm>
                <a:off x="7218583" y="3544168"/>
                <a:ext cx="1659436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050" dirty="0"/>
                  <a:t>от 4,625%, от 6,17%-7,4%* в </a:t>
                </a:r>
                <a:r>
                  <a:rPr lang="en-US" sz="1050" dirty="0"/>
                  <a:t>BYN</a:t>
                </a:r>
                <a:endParaRPr lang="ru-RU" sz="1050" dirty="0"/>
              </a:p>
              <a:p>
                <a:pPr algn="ctr"/>
                <a:r>
                  <a:rPr lang="ru-RU" sz="1050" dirty="0"/>
                  <a:t>от 9,</a:t>
                </a:r>
                <a:r>
                  <a:rPr lang="en-US" sz="1050" dirty="0"/>
                  <a:t>5</a:t>
                </a:r>
                <a:r>
                  <a:rPr lang="ru-RU" sz="1050" dirty="0"/>
                  <a:t>%-11,</a:t>
                </a:r>
                <a:r>
                  <a:rPr lang="en-US" sz="1050" dirty="0"/>
                  <a:t>4</a:t>
                </a:r>
                <a:r>
                  <a:rPr lang="ru-RU" sz="1050" dirty="0"/>
                  <a:t>%* в </a:t>
                </a:r>
                <a:r>
                  <a:rPr lang="en-US" sz="1050" dirty="0"/>
                  <a:t>RUB</a:t>
                </a:r>
                <a:r>
                  <a:rPr lang="ru-RU" sz="1050" dirty="0"/>
                  <a:t> </a:t>
                </a:r>
              </a:p>
            </p:txBody>
          </p:sp>
        </p:grpSp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id="{0AA58F9C-589B-40D7-B92D-96AFA2E0AFB0}"/>
                </a:ext>
              </a:extLst>
            </p:cNvPr>
            <p:cNvGrpSpPr/>
            <p:nvPr/>
          </p:nvGrpSpPr>
          <p:grpSpPr>
            <a:xfrm>
              <a:off x="6260046" y="5324312"/>
              <a:ext cx="2861911" cy="609261"/>
              <a:chOff x="6106725" y="3456616"/>
              <a:chExt cx="2861911" cy="60926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1D9F14A-8A14-4B40-B18A-BE9BB10702FB}"/>
                  </a:ext>
                </a:extLst>
              </p:cNvPr>
              <p:cNvSpPr txBox="1"/>
              <p:nvPr/>
            </p:nvSpPr>
            <p:spPr>
              <a:xfrm>
                <a:off x="6106725" y="3486995"/>
                <a:ext cx="2861911" cy="578882"/>
              </a:xfrm>
              <a:prstGeom prst="roundRect">
                <a:avLst/>
              </a:prstGeom>
              <a:noFill/>
              <a:ln w="3810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/>
                  <a:t>от 1%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0D61B45-484C-4E0F-A7BA-9FC9EFA744B4}"/>
                  </a:ext>
                </a:extLst>
              </p:cNvPr>
              <p:cNvSpPr txBox="1"/>
              <p:nvPr/>
            </p:nvSpPr>
            <p:spPr>
              <a:xfrm>
                <a:off x="7074196" y="3456616"/>
                <a:ext cx="1841401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900" dirty="0"/>
                  <a:t>Дополнительные расходы, включающие стоимость страховки, банковской гарантии</a:t>
                </a: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70A39EC-16FC-423F-B1BB-B5D896351205}"/>
                </a:ext>
              </a:extLst>
            </p:cNvPr>
            <p:cNvSpPr txBox="1"/>
            <p:nvPr/>
          </p:nvSpPr>
          <p:spPr>
            <a:xfrm>
              <a:off x="6172187" y="6030988"/>
              <a:ext cx="589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* Ставка зависит от вида товара (инвестиционный, потребительский</a:t>
              </a:r>
              <a:r>
                <a:rPr lang="en-US" sz="1200" dirty="0"/>
                <a:t>)</a:t>
              </a:r>
              <a:endParaRPr lang="ru-RU" sz="1200" dirty="0"/>
            </a:p>
          </p:txBody>
        </p:sp>
      </p:grp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649D1B67-27E2-4B47-AD45-D4A2AB317971}"/>
              </a:ext>
            </a:extLst>
          </p:cNvPr>
          <p:cNvGrpSpPr/>
          <p:nvPr/>
        </p:nvGrpSpPr>
        <p:grpSpPr>
          <a:xfrm>
            <a:off x="3328366" y="3776436"/>
            <a:ext cx="1378776" cy="815711"/>
            <a:chOff x="3328366" y="3776436"/>
            <a:chExt cx="1378776" cy="81571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CD33A4C-DEB3-4FFC-A165-109562CB36A2}"/>
                </a:ext>
              </a:extLst>
            </p:cNvPr>
            <p:cNvSpPr txBox="1"/>
            <p:nvPr/>
          </p:nvSpPr>
          <p:spPr>
            <a:xfrm>
              <a:off x="3341066" y="4036662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страховка</a:t>
              </a:r>
            </a:p>
          </p:txBody>
        </p:sp>
        <p:cxnSp>
          <p:nvCxnSpPr>
            <p:cNvPr id="43" name="Соединитель: уступ 42">
              <a:extLst>
                <a:ext uri="{FF2B5EF4-FFF2-40B4-BE49-F238E27FC236}">
                  <a16:creationId xmlns:a16="http://schemas.microsoft.com/office/drawing/2014/main" id="{27DA7E89-EC2C-41F4-B527-D31537609D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28366" y="3776436"/>
              <a:ext cx="12700" cy="815711"/>
            </a:xfrm>
            <a:prstGeom prst="bentConnector3">
              <a:avLst>
                <a:gd name="adj1" fmla="val 1109591"/>
              </a:avLst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9EA1002D-C469-4E1F-89E4-53DFAF25C7B5}"/>
              </a:ext>
            </a:extLst>
          </p:cNvPr>
          <p:cNvGrpSpPr/>
          <p:nvPr/>
        </p:nvGrpSpPr>
        <p:grpSpPr>
          <a:xfrm>
            <a:off x="3235009" y="2689036"/>
            <a:ext cx="6491915" cy="829008"/>
            <a:chOff x="3235009" y="2689036"/>
            <a:chExt cx="6491915" cy="829008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07FE294-7C06-4E5C-951A-A0E1555B900C}"/>
                </a:ext>
              </a:extLst>
            </p:cNvPr>
            <p:cNvSpPr txBox="1"/>
            <p:nvPr/>
          </p:nvSpPr>
          <p:spPr>
            <a:xfrm>
              <a:off x="5136163" y="3194879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cxnSp>
          <p:nvCxnSpPr>
            <p:cNvPr id="12" name="Соединитель: уступ 11">
              <a:extLst>
                <a:ext uri="{FF2B5EF4-FFF2-40B4-BE49-F238E27FC236}">
                  <a16:creationId xmlns:a16="http://schemas.microsoft.com/office/drawing/2014/main" id="{7AC1DF26-04C1-4171-A11A-DCEDF89C92CD}"/>
                </a:ext>
              </a:extLst>
            </p:cNvPr>
            <p:cNvCxnSpPr>
              <a:cxnSpLocks/>
              <a:endCxn id="5" idx="2"/>
            </p:cNvCxnSpPr>
            <p:nvPr/>
          </p:nvCxnSpPr>
          <p:spPr>
            <a:xfrm flipV="1">
              <a:off x="3235009" y="2689036"/>
              <a:ext cx="6491915" cy="780063"/>
            </a:xfrm>
            <a:prstGeom prst="bentConnector2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D0FD6007-BA2F-4623-BB47-1B51A30FAEFF}"/>
              </a:ext>
            </a:extLst>
          </p:cNvPr>
          <p:cNvGrpSpPr/>
          <p:nvPr/>
        </p:nvGrpSpPr>
        <p:grpSpPr>
          <a:xfrm>
            <a:off x="3328366" y="2688482"/>
            <a:ext cx="6969660" cy="1225635"/>
            <a:chOff x="3328366" y="2688482"/>
            <a:chExt cx="6969660" cy="1225635"/>
          </a:xfrm>
        </p:grpSpPr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id="{C4DF15BE-DDCD-49E1-A952-59AE64AC668E}"/>
                </a:ext>
              </a:extLst>
            </p:cNvPr>
            <p:cNvGrpSpPr/>
            <p:nvPr/>
          </p:nvGrpSpPr>
          <p:grpSpPr>
            <a:xfrm>
              <a:off x="3328366" y="2705523"/>
              <a:ext cx="6969660" cy="1208594"/>
              <a:chOff x="4187904" y="2490862"/>
              <a:chExt cx="6398558" cy="1009251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F7EA41B-0B05-429B-BB35-D16C06A467B4}"/>
                  </a:ext>
                </a:extLst>
              </p:cNvPr>
              <p:cNvSpPr txBox="1"/>
              <p:nvPr/>
            </p:nvSpPr>
            <p:spPr>
              <a:xfrm>
                <a:off x="5646270" y="3230250"/>
                <a:ext cx="2230694" cy="269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5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погашение кредита</a:t>
                </a:r>
              </a:p>
            </p:txBody>
          </p:sp>
          <p:cxnSp>
            <p:nvCxnSpPr>
              <p:cNvPr id="46" name="Соединитель: уступ 45">
                <a:extLst>
                  <a:ext uri="{FF2B5EF4-FFF2-40B4-BE49-F238E27FC236}">
                    <a16:creationId xmlns:a16="http://schemas.microsoft.com/office/drawing/2014/main" id="{D9CBABE3-B7DC-4BC5-8E77-2F7713E8678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87904" y="2490862"/>
                <a:ext cx="6398558" cy="797959"/>
              </a:xfrm>
              <a:prstGeom prst="bentConnector2">
                <a:avLst/>
              </a:prstGeom>
              <a:ln>
                <a:solidFill>
                  <a:schemeClr val="bg1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Прямая соединительная линия 48">
              <a:extLst>
                <a:ext uri="{FF2B5EF4-FFF2-40B4-BE49-F238E27FC236}">
                  <a16:creationId xmlns:a16="http://schemas.microsoft.com/office/drawing/2014/main" id="{89BD3FE4-E624-4DA9-8FCA-AED60012C7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73458" y="2688482"/>
              <a:ext cx="0" cy="780617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8" name="Рисунок 57">
            <a:extLst>
              <a:ext uri="{FF2B5EF4-FFF2-40B4-BE49-F238E27FC236}">
                <a16:creationId xmlns:a16="http://schemas.microsoft.com/office/drawing/2014/main" id="{3EB7E403-9FB6-488C-A09C-69248B01D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2" y="4893551"/>
            <a:ext cx="741784" cy="504000"/>
          </a:xfrm>
          <a:prstGeom prst="rect">
            <a:avLst/>
          </a:prstGeom>
        </p:spPr>
      </p:pic>
      <p:pic>
        <p:nvPicPr>
          <p:cNvPr id="59" name="Picture 2" descr="🛞 Wheel Emoji">
            <a:extLst>
              <a:ext uri="{FF2B5EF4-FFF2-40B4-BE49-F238E27FC236}">
                <a16:creationId xmlns:a16="http://schemas.microsoft.com/office/drawing/2014/main" id="{D60F3814-767E-40D2-91CF-A54A34108C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981" b="24634"/>
          <a:stretch/>
        </p:blipFill>
        <p:spPr bwMode="auto">
          <a:xfrm>
            <a:off x="3435980" y="5369299"/>
            <a:ext cx="666858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EB8D05E3-9AAE-4A72-9484-74558BB32C30}"/>
              </a:ext>
            </a:extLst>
          </p:cNvPr>
          <p:cNvSpPr txBox="1"/>
          <p:nvPr/>
        </p:nvSpPr>
        <p:spPr>
          <a:xfrm>
            <a:off x="8558553" y="2956607"/>
            <a:ext cx="14539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кредит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3518C206-0F67-450F-8410-5C9A8423B22D}"/>
              </a:ext>
            </a:extLst>
          </p:cNvPr>
          <p:cNvCxnSpPr/>
          <p:nvPr/>
        </p:nvCxnSpPr>
        <p:spPr>
          <a:xfrm>
            <a:off x="4707142" y="2705523"/>
            <a:ext cx="0" cy="955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911CA39D-303A-46F0-A121-B1C5FA01B6A6}"/>
              </a:ext>
            </a:extLst>
          </p:cNvPr>
          <p:cNvSpPr txBox="1"/>
          <p:nvPr/>
        </p:nvSpPr>
        <p:spPr>
          <a:xfrm>
            <a:off x="6679348" y="3160556"/>
            <a:ext cx="14539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i="1" dirty="0">
                <a:latin typeface="Verdana" panose="020B0604030504040204" pitchFamily="34" charset="0"/>
                <a:ea typeface="Verdana" panose="020B0604030504040204" pitchFamily="34" charset="0"/>
              </a:rPr>
              <a:t>(или)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B6B3198-9F8A-42A7-BDCB-D29146A800C3}"/>
              </a:ext>
            </a:extLst>
          </p:cNvPr>
          <p:cNvSpPr txBox="1"/>
          <p:nvPr/>
        </p:nvSpPr>
        <p:spPr>
          <a:xfrm>
            <a:off x="10415963" y="3628623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Прямой кредит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Указ 534</a:t>
            </a:r>
          </a:p>
        </p:txBody>
      </p:sp>
      <p:sp>
        <p:nvSpPr>
          <p:cNvPr id="51" name="Номер слайда 1">
            <a:extLst>
              <a:ext uri="{FF2B5EF4-FFF2-40B4-BE49-F238E27FC236}">
                <a16:creationId xmlns:a16="http://schemas.microsoft.com/office/drawing/2014/main" id="{89C20013-A0E3-42FD-80C5-FE2AE95816F5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2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433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253428" y="5031252"/>
            <a:ext cx="10845801" cy="1804749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Вид товара: инвестиционные</a:t>
            </a:r>
          </a:p>
          <a:p>
            <a:r>
              <a:rPr lang="ru-RU" sz="2000" spc="-100" dirty="0"/>
              <a:t>	      потребительские </a:t>
            </a:r>
          </a:p>
          <a:p>
            <a:r>
              <a:rPr lang="ru-RU" sz="2000" spc="-100" dirty="0"/>
              <a:t>Срок: до 5 лет</a:t>
            </a:r>
          </a:p>
          <a:p>
            <a:r>
              <a:rPr lang="ru-RU" sz="2000" spc="-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Объем финансирования:</a:t>
            </a:r>
            <a:r>
              <a:rPr lang="ru-RU" sz="2000" spc="-100" dirty="0"/>
              <a:t> 100% экспортного контракта при сроке кредита до 1 года;  </a:t>
            </a:r>
            <a:r>
              <a:rPr lang="ru-RU" sz="2000" b="1" spc="-100" dirty="0">
                <a:solidFill>
                  <a:srgbClr val="95AE3C"/>
                </a:solidFill>
              </a:rPr>
              <a:t>до 85% экспортного контракта при сроке кредита более 1 года</a:t>
            </a:r>
            <a:endParaRPr lang="ru-RU" sz="2000" b="1" spc="-100" dirty="0"/>
          </a:p>
        </p:txBody>
      </p:sp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МЕЖБАНКОВСКОЕ ФИНАНСИРОВАНИЕ (УКАЗ №534)</a:t>
            </a:r>
            <a:endParaRPr lang="ru-RU" sz="3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52451664-4418-4F6B-AEE2-620AFBA2CF4F}"/>
              </a:ext>
            </a:extLst>
          </p:cNvPr>
          <p:cNvGrpSpPr/>
          <p:nvPr/>
        </p:nvGrpSpPr>
        <p:grpSpPr>
          <a:xfrm>
            <a:off x="363537" y="2109600"/>
            <a:ext cx="2964829" cy="579436"/>
            <a:chOff x="344487" y="2109600"/>
            <a:chExt cx="2964829" cy="57943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5C8AA6D-AEC9-4D77-9E9D-EC31843C5915}"/>
                </a:ext>
              </a:extLst>
            </p:cNvPr>
            <p:cNvSpPr txBox="1"/>
            <p:nvPr/>
          </p:nvSpPr>
          <p:spPr>
            <a:xfrm>
              <a:off x="344487" y="2109600"/>
              <a:ext cx="2484000" cy="578882"/>
            </a:xfrm>
            <a:prstGeom prst="roundRect">
              <a:avLst/>
            </a:prstGeom>
            <a:solidFill>
              <a:srgbClr val="95AE3C">
                <a:alpha val="69804"/>
              </a:srgbClr>
            </a:solidFill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 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F0F4570-B3E8-4DA8-BD13-E8668E98218C}"/>
                </a:ext>
              </a:extLst>
            </p:cNvPr>
            <p:cNvSpPr txBox="1"/>
            <p:nvPr/>
          </p:nvSpPr>
          <p:spPr>
            <a:xfrm>
              <a:off x="344487" y="2110154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ПРОИЗВОДИТЕЛЬ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9314128-4BF0-4B58-9D61-68D551843A1A}"/>
              </a:ext>
            </a:extLst>
          </p:cNvPr>
          <p:cNvSpPr txBox="1"/>
          <p:nvPr/>
        </p:nvSpPr>
        <p:spPr>
          <a:xfrm>
            <a:off x="4289736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ТПС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EBE1E6D-CE42-4A37-B3A3-E2C03BEB255A}"/>
              </a:ext>
            </a:extLst>
          </p:cNvPr>
          <p:cNvGrpSpPr/>
          <p:nvPr/>
        </p:nvGrpSpPr>
        <p:grpSpPr>
          <a:xfrm>
            <a:off x="3328366" y="2255266"/>
            <a:ext cx="4916143" cy="0"/>
            <a:chOff x="3328366" y="2255266"/>
            <a:chExt cx="4916143" cy="0"/>
          </a:xfrm>
        </p:grpSpPr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5D128606-3F0F-45DB-9934-B433C403B6BC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84A634FF-001A-4D7C-98AA-A27DF3EB5C03}"/>
                </a:ext>
              </a:extLst>
            </p:cNvPr>
            <p:cNvCxnSpPr>
              <a:cxnSpLocks/>
            </p:cNvCxnSpPr>
            <p:nvPr/>
          </p:nvCxnSpPr>
          <p:spPr>
            <a:xfrm>
              <a:off x="7283139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0C1AC72-646F-40A6-A8F3-D4993E56CA9B}"/>
              </a:ext>
            </a:extLst>
          </p:cNvPr>
          <p:cNvGrpSpPr/>
          <p:nvPr/>
        </p:nvGrpSpPr>
        <p:grpSpPr>
          <a:xfrm flipH="1">
            <a:off x="3328366" y="2560067"/>
            <a:ext cx="4904641" cy="0"/>
            <a:chOff x="3328366" y="2255266"/>
            <a:chExt cx="4904641" cy="0"/>
          </a:xfrm>
        </p:grpSpPr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C5FDB052-00CD-426F-906B-056C88F08058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703EB14E-2C69-4FCC-A30B-925EF624059E}"/>
                </a:ext>
              </a:extLst>
            </p:cNvPr>
            <p:cNvCxnSpPr>
              <a:cxnSpLocks/>
            </p:cNvCxnSpPr>
            <p:nvPr/>
          </p:nvCxnSpPr>
          <p:spPr>
            <a:xfrm>
              <a:off x="7271637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079AB727-0601-45BB-8C6B-938D15590533}"/>
              </a:ext>
            </a:extLst>
          </p:cNvPr>
          <p:cNvGrpSpPr/>
          <p:nvPr/>
        </p:nvGrpSpPr>
        <p:grpSpPr>
          <a:xfrm>
            <a:off x="3279600" y="1963111"/>
            <a:ext cx="1117903" cy="671202"/>
            <a:chOff x="3278529" y="1963111"/>
            <a:chExt cx="1117903" cy="67120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9239829-E2D3-423B-ACA0-1DC8410D0D7E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поставка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0855EE6-10AE-4798-AA78-EB411F3B2D36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7031DBB8-8E16-4DDC-903D-7B068FD8A73D}"/>
              </a:ext>
            </a:extLst>
          </p:cNvPr>
          <p:cNvGrpSpPr/>
          <p:nvPr/>
        </p:nvGrpSpPr>
        <p:grpSpPr>
          <a:xfrm>
            <a:off x="7228726" y="1960661"/>
            <a:ext cx="1117903" cy="671202"/>
            <a:chOff x="3278529" y="1963111"/>
            <a:chExt cx="1117903" cy="67120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A0EE31E-A38F-4CF5-8168-23AB92AD6528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продажа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8BCA1A2-60F5-4C6E-98E7-0B9EFDA95A1C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A4E47A35-8958-44A3-8FB2-FBD45747B2B9}"/>
              </a:ext>
            </a:extLst>
          </p:cNvPr>
          <p:cNvGrpSpPr/>
          <p:nvPr/>
        </p:nvGrpSpPr>
        <p:grpSpPr>
          <a:xfrm>
            <a:off x="6039033" y="4068330"/>
            <a:ext cx="5899539" cy="1756282"/>
            <a:chOff x="6172187" y="4551705"/>
            <a:chExt cx="5899539" cy="1756282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877C553-1188-46B2-87DA-5E1E4E8CBD18}"/>
                </a:ext>
              </a:extLst>
            </p:cNvPr>
            <p:cNvSpPr txBox="1"/>
            <p:nvPr/>
          </p:nvSpPr>
          <p:spPr>
            <a:xfrm>
              <a:off x="6282089" y="4551705"/>
              <a:ext cx="2861911" cy="646986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СТАВКА </a:t>
              </a:r>
              <a:r>
                <a:rPr lang="ru-RU" sz="1050" dirty="0"/>
                <a:t>от 4,625%, от 6,17%-7,4%* в </a:t>
              </a:r>
              <a:r>
                <a:rPr lang="en-US" sz="1050" dirty="0"/>
                <a:t>BYN</a:t>
              </a:r>
              <a:r>
                <a:rPr lang="ru-RU" sz="1200" dirty="0"/>
                <a:t> </a:t>
              </a:r>
              <a:endParaRPr lang="ru-RU" sz="2800" dirty="0"/>
            </a:p>
          </p:txBody>
        </p:sp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id="{0AA58F9C-589B-40D7-B92D-96AFA2E0AFB0}"/>
                </a:ext>
              </a:extLst>
            </p:cNvPr>
            <p:cNvGrpSpPr/>
            <p:nvPr/>
          </p:nvGrpSpPr>
          <p:grpSpPr>
            <a:xfrm>
              <a:off x="6260046" y="5354691"/>
              <a:ext cx="2861911" cy="596154"/>
              <a:chOff x="6106725" y="3486995"/>
              <a:chExt cx="2861911" cy="596154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1D9F14A-8A14-4B40-B18A-BE9BB10702FB}"/>
                  </a:ext>
                </a:extLst>
              </p:cNvPr>
              <p:cNvSpPr txBox="1"/>
              <p:nvPr/>
            </p:nvSpPr>
            <p:spPr>
              <a:xfrm>
                <a:off x="6106725" y="3486995"/>
                <a:ext cx="2861911" cy="578882"/>
              </a:xfrm>
              <a:prstGeom prst="roundRect">
                <a:avLst/>
              </a:prstGeom>
              <a:noFill/>
              <a:ln w="3810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/>
                  <a:t>до 1%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0D61B45-484C-4E0F-A7BA-9FC9EFA744B4}"/>
                  </a:ext>
                </a:extLst>
              </p:cNvPr>
              <p:cNvSpPr txBox="1"/>
              <p:nvPr/>
            </p:nvSpPr>
            <p:spPr>
              <a:xfrm>
                <a:off x="7074196" y="3506068"/>
                <a:ext cx="1841401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050" dirty="0"/>
                  <a:t>Дополнительные расходы, включающие стоимость страховки</a:t>
                </a: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70A39EC-16FC-423F-B1BB-B5D896351205}"/>
                </a:ext>
              </a:extLst>
            </p:cNvPr>
            <p:cNvSpPr txBox="1"/>
            <p:nvPr/>
          </p:nvSpPr>
          <p:spPr>
            <a:xfrm>
              <a:off x="6172187" y="6030988"/>
              <a:ext cx="589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* Ставка зависит от вида товара (инвестиционный, потребительский</a:t>
              </a:r>
              <a:r>
                <a:rPr lang="en-US" sz="1200" dirty="0"/>
                <a:t>)</a:t>
              </a:r>
              <a:endParaRPr lang="ru-RU" sz="1200" dirty="0"/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53715F44-8AE3-49A1-A5CE-F8A533403B02}"/>
              </a:ext>
            </a:extLst>
          </p:cNvPr>
          <p:cNvGrpSpPr/>
          <p:nvPr/>
        </p:nvGrpSpPr>
        <p:grpSpPr>
          <a:xfrm>
            <a:off x="363537" y="3262407"/>
            <a:ext cx="4343605" cy="1394593"/>
            <a:chOff x="363537" y="3262407"/>
            <a:chExt cx="4343605" cy="139459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937B05F-A922-4FC4-B3C1-E3BA0C64B7AB}"/>
                </a:ext>
              </a:extLst>
            </p:cNvPr>
            <p:cNvSpPr txBox="1"/>
            <p:nvPr/>
          </p:nvSpPr>
          <p:spPr>
            <a:xfrm>
              <a:off x="363537" y="3262407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БАНК РАЗВИТИЯ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83ACAC6-E107-4E26-9F86-34DAF7206B47}"/>
                </a:ext>
              </a:extLst>
            </p:cNvPr>
            <p:cNvSpPr txBox="1"/>
            <p:nvPr/>
          </p:nvSpPr>
          <p:spPr>
            <a:xfrm>
              <a:off x="363537" y="4078118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spc="-100" dirty="0"/>
                <a:t>БЕЛЭКСИМГАРАНТ</a:t>
              </a:r>
            </a:p>
          </p:txBody>
        </p:sp>
        <p:grpSp>
          <p:nvGrpSpPr>
            <p:cNvPr id="41" name="Группа 40">
              <a:extLst>
                <a:ext uri="{FF2B5EF4-FFF2-40B4-BE49-F238E27FC236}">
                  <a16:creationId xmlns:a16="http://schemas.microsoft.com/office/drawing/2014/main" id="{649D1B67-27E2-4B47-AD45-D4A2AB317971}"/>
                </a:ext>
              </a:extLst>
            </p:cNvPr>
            <p:cNvGrpSpPr/>
            <p:nvPr/>
          </p:nvGrpSpPr>
          <p:grpSpPr>
            <a:xfrm>
              <a:off x="3328366" y="3551848"/>
              <a:ext cx="1378776" cy="815711"/>
              <a:chOff x="3328366" y="3776436"/>
              <a:chExt cx="1378776" cy="815711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CD33A4C-DEB3-4FFC-A165-109562CB36A2}"/>
                  </a:ext>
                </a:extLst>
              </p:cNvPr>
              <p:cNvSpPr txBox="1"/>
              <p:nvPr/>
            </p:nvSpPr>
            <p:spPr>
              <a:xfrm>
                <a:off x="3341066" y="4036662"/>
                <a:ext cx="1366076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5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страховка</a:t>
                </a:r>
              </a:p>
            </p:txBody>
          </p:sp>
          <p:cxnSp>
            <p:nvCxnSpPr>
              <p:cNvPr id="43" name="Соединитель: уступ 42">
                <a:extLst>
                  <a:ext uri="{FF2B5EF4-FFF2-40B4-BE49-F238E27FC236}">
                    <a16:creationId xmlns:a16="http://schemas.microsoft.com/office/drawing/2014/main" id="{27DA7E89-EC2C-41F4-B527-D31537609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28366" y="3776436"/>
                <a:ext cx="12700" cy="815711"/>
              </a:xfrm>
              <a:prstGeom prst="bentConnector3">
                <a:avLst>
                  <a:gd name="adj1" fmla="val 1109591"/>
                </a:avLst>
              </a:prstGeom>
              <a:ln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Группа 77">
            <a:extLst>
              <a:ext uri="{FF2B5EF4-FFF2-40B4-BE49-F238E27FC236}">
                <a16:creationId xmlns:a16="http://schemas.microsoft.com/office/drawing/2014/main" id="{632EAC87-13B4-4B71-89AB-4F28A7764389}"/>
              </a:ext>
            </a:extLst>
          </p:cNvPr>
          <p:cNvGrpSpPr/>
          <p:nvPr/>
        </p:nvGrpSpPr>
        <p:grpSpPr>
          <a:xfrm>
            <a:off x="4596823" y="3111406"/>
            <a:ext cx="1366076" cy="629930"/>
            <a:chOff x="4596823" y="3111406"/>
            <a:chExt cx="1366076" cy="6299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D1ADBFD-6406-48A3-AA43-E26912862A2B}"/>
                </a:ext>
              </a:extLst>
            </p:cNvPr>
            <p:cNvSpPr txBox="1"/>
            <p:nvPr/>
          </p:nvSpPr>
          <p:spPr>
            <a:xfrm>
              <a:off x="4596823" y="3418171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погашение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07FE294-7C06-4E5C-951A-A0E1555B900C}"/>
                </a:ext>
              </a:extLst>
            </p:cNvPr>
            <p:cNvSpPr txBox="1"/>
            <p:nvPr/>
          </p:nvSpPr>
          <p:spPr>
            <a:xfrm>
              <a:off x="4720910" y="3111406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3AF47B86-1777-40E9-9AC4-2EF57A06F698}"/>
              </a:ext>
            </a:extLst>
          </p:cNvPr>
          <p:cNvSpPr txBox="1"/>
          <p:nvPr/>
        </p:nvSpPr>
        <p:spPr>
          <a:xfrm>
            <a:off x="7227518" y="3262407"/>
            <a:ext cx="3945308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РОССИЙСКИЙ БАНК</a:t>
            </a:r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B01914B2-7A74-446D-9783-86EA7B84F99B}"/>
              </a:ext>
            </a:extLst>
          </p:cNvPr>
          <p:cNvGrpSpPr/>
          <p:nvPr/>
        </p:nvGrpSpPr>
        <p:grpSpPr>
          <a:xfrm rot="16200000">
            <a:off x="8105362" y="178397"/>
            <a:ext cx="627062" cy="5580905"/>
            <a:chOff x="-1111657" y="-755086"/>
            <a:chExt cx="627062" cy="5580905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737261E-C742-4DD6-BD6B-1699A9339D5F}"/>
                </a:ext>
              </a:extLst>
            </p:cNvPr>
            <p:cNvSpPr txBox="1"/>
            <p:nvPr/>
          </p:nvSpPr>
          <p:spPr>
            <a:xfrm rot="5400000">
              <a:off x="-1291520" y="279010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 </a:t>
              </a:r>
              <a:endParaRPr lang="ru-RU" sz="1500" i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AAD8B44-A563-4A93-A20B-74E92245D4B9}"/>
                </a:ext>
              </a:extLst>
            </p:cNvPr>
            <p:cNvSpPr txBox="1"/>
            <p:nvPr/>
          </p:nvSpPr>
          <p:spPr>
            <a:xfrm rot="5400000">
              <a:off x="-1633112" y="3981198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погашение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FDDAD7A8-A77D-4E0D-8FC3-1594FC0F58DE}"/>
                </a:ext>
              </a:extLst>
            </p:cNvPr>
            <p:cNvSpPr txBox="1"/>
            <p:nvPr/>
          </p:nvSpPr>
          <p:spPr>
            <a:xfrm rot="5971088">
              <a:off x="-1205129" y="1206195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F015202-3B2F-4729-9DDD-B5FB82288227}"/>
                </a:ext>
              </a:extLst>
            </p:cNvPr>
            <p:cNvSpPr txBox="1"/>
            <p:nvPr/>
          </p:nvSpPr>
          <p:spPr>
            <a:xfrm rot="5887628">
              <a:off x="-1462937" y="-233631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погашение</a:t>
              </a:r>
            </a:p>
          </p:txBody>
        </p: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9528B122-639B-449B-96A2-9468262F0ABD}"/>
              </a:ext>
            </a:extLst>
          </p:cNvPr>
          <p:cNvGrpSpPr/>
          <p:nvPr/>
        </p:nvGrpSpPr>
        <p:grpSpPr>
          <a:xfrm>
            <a:off x="9739128" y="2672439"/>
            <a:ext cx="155015" cy="573925"/>
            <a:chOff x="9739128" y="2672439"/>
            <a:chExt cx="155015" cy="573925"/>
          </a:xfrm>
        </p:grpSpPr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E5B90AF3-059D-41AC-89A1-DB674385F334}"/>
                </a:ext>
              </a:extLst>
            </p:cNvPr>
            <p:cNvCxnSpPr>
              <a:cxnSpLocks/>
            </p:cNvCxnSpPr>
            <p:nvPr/>
          </p:nvCxnSpPr>
          <p:spPr>
            <a:xfrm>
              <a:off x="9894143" y="2672439"/>
              <a:ext cx="0" cy="573925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>
              <a:extLst>
                <a:ext uri="{FF2B5EF4-FFF2-40B4-BE49-F238E27FC236}">
                  <a16:creationId xmlns:a16="http://schemas.microsoft.com/office/drawing/2014/main" id="{37A4716A-052E-4B80-989E-A8720711D5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39128" y="2672439"/>
              <a:ext cx="0" cy="573925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21311084-83C0-4956-9CCF-673A3713B837}"/>
              </a:ext>
            </a:extLst>
          </p:cNvPr>
          <p:cNvGrpSpPr/>
          <p:nvPr/>
        </p:nvGrpSpPr>
        <p:grpSpPr>
          <a:xfrm>
            <a:off x="10641005" y="2659773"/>
            <a:ext cx="1592046" cy="707387"/>
            <a:chOff x="12681138" y="2153140"/>
            <a:chExt cx="986380" cy="438274"/>
          </a:xfrm>
        </p:grpSpPr>
        <p:sp>
          <p:nvSpPr>
            <p:cNvPr id="61" name="Овал 60">
              <a:extLst>
                <a:ext uri="{FF2B5EF4-FFF2-40B4-BE49-F238E27FC236}">
                  <a16:creationId xmlns:a16="http://schemas.microsoft.com/office/drawing/2014/main" id="{763AA482-C44E-4FA5-A1A2-E466D4CE3067}"/>
                </a:ext>
              </a:extLst>
            </p:cNvPr>
            <p:cNvSpPr/>
            <p:nvPr/>
          </p:nvSpPr>
          <p:spPr>
            <a:xfrm>
              <a:off x="12965039" y="2153140"/>
              <a:ext cx="445306" cy="429035"/>
            </a:xfrm>
            <a:prstGeom prst="ellipse">
              <a:avLst/>
            </a:prstGeom>
            <a:solidFill>
              <a:srgbClr val="95AE3C">
                <a:alpha val="20000"/>
              </a:srgb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DF97AD0-738C-4F2A-A37F-D59E8BD9B437}"/>
                </a:ext>
              </a:extLst>
            </p:cNvPr>
            <p:cNvSpPr txBox="1"/>
            <p:nvPr/>
          </p:nvSpPr>
          <p:spPr>
            <a:xfrm>
              <a:off x="12681138" y="2252860"/>
              <a:ext cx="9863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 маржа</a:t>
              </a:r>
              <a:endParaRPr lang="ru-RU" dirty="0"/>
            </a:p>
          </p:txBody>
        </p:sp>
      </p:grp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5A960AA4-DB6C-4467-AA25-110326E1E9B0}"/>
              </a:ext>
            </a:extLst>
          </p:cNvPr>
          <p:cNvCxnSpPr>
            <a:cxnSpLocks/>
          </p:cNvCxnSpPr>
          <p:nvPr/>
        </p:nvCxnSpPr>
        <p:spPr>
          <a:xfrm>
            <a:off x="5315361" y="2711696"/>
            <a:ext cx="3356748" cy="50791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47ECA685-FB39-4B76-A50B-534D365572B2}"/>
              </a:ext>
            </a:extLst>
          </p:cNvPr>
          <p:cNvCxnSpPr>
            <a:cxnSpLocks/>
          </p:cNvCxnSpPr>
          <p:nvPr/>
        </p:nvCxnSpPr>
        <p:spPr>
          <a:xfrm flipH="1" flipV="1">
            <a:off x="6282089" y="2722206"/>
            <a:ext cx="3457039" cy="52260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0FAF3D2D-D5E5-4D69-9C3E-E550730F0CFE}"/>
              </a:ext>
            </a:extLst>
          </p:cNvPr>
          <p:cNvCxnSpPr/>
          <p:nvPr/>
        </p:nvCxnSpPr>
        <p:spPr>
          <a:xfrm>
            <a:off x="3341066" y="3367160"/>
            <a:ext cx="388645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id="{8D0876EF-807F-4218-8C8A-F4351A7374A8}"/>
              </a:ext>
            </a:extLst>
          </p:cNvPr>
          <p:cNvCxnSpPr>
            <a:cxnSpLocks/>
          </p:cNvCxnSpPr>
          <p:nvPr/>
        </p:nvCxnSpPr>
        <p:spPr>
          <a:xfrm flipH="1">
            <a:off x="3310586" y="3496700"/>
            <a:ext cx="388645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Рисунок 79">
            <a:extLst>
              <a:ext uri="{FF2B5EF4-FFF2-40B4-BE49-F238E27FC236}">
                <a16:creationId xmlns:a16="http://schemas.microsoft.com/office/drawing/2014/main" id="{E3E80541-FE28-4E87-9EE8-FD6B8697B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2" y="4893551"/>
            <a:ext cx="741784" cy="504000"/>
          </a:xfrm>
          <a:prstGeom prst="rect">
            <a:avLst/>
          </a:prstGeom>
        </p:spPr>
      </p:pic>
      <p:pic>
        <p:nvPicPr>
          <p:cNvPr id="81" name="Picture 2" descr="🛞 Wheel Emoji">
            <a:extLst>
              <a:ext uri="{FF2B5EF4-FFF2-40B4-BE49-F238E27FC236}">
                <a16:creationId xmlns:a16="http://schemas.microsoft.com/office/drawing/2014/main" id="{83E190E6-5A9F-4BDD-AEC2-08A78C90A8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981" b="24634"/>
          <a:stretch/>
        </p:blipFill>
        <p:spPr bwMode="auto">
          <a:xfrm>
            <a:off x="3435980" y="5369299"/>
            <a:ext cx="666858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EFC1AF24-EFAB-4531-B487-EEF312EA21AC}"/>
              </a:ext>
            </a:extLst>
          </p:cNvPr>
          <p:cNvSpPr txBox="1"/>
          <p:nvPr/>
        </p:nvSpPr>
        <p:spPr>
          <a:xfrm>
            <a:off x="10415963" y="4068330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050" b="1" dirty="0">
                <a:solidFill>
                  <a:schemeClr val="bg1"/>
                </a:solidFill>
              </a:rPr>
              <a:t>Межбанковский кредит</a:t>
            </a:r>
          </a:p>
          <a:p>
            <a:pPr algn="ctr"/>
            <a:r>
              <a:rPr lang="ru-RU" sz="1050" b="1" dirty="0">
                <a:solidFill>
                  <a:schemeClr val="bg1"/>
                </a:solidFill>
              </a:rPr>
              <a:t>Указ 534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55" name="Номер слайда 1">
            <a:extLst>
              <a:ext uri="{FF2B5EF4-FFF2-40B4-BE49-F238E27FC236}">
                <a16:creationId xmlns:a16="http://schemas.microsoft.com/office/drawing/2014/main" id="{13B3568A-7FB3-4778-87E1-33FBD09A755F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595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630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5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ПРЕДЭКСПОРТНОЕ ФИНАНСИРОВАНИЕ (УКАЗ №534)</a:t>
            </a:r>
            <a:endParaRPr lang="ru-RU" sz="35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52451664-4418-4F6B-AEE2-620AFBA2CF4F}"/>
              </a:ext>
            </a:extLst>
          </p:cNvPr>
          <p:cNvGrpSpPr/>
          <p:nvPr/>
        </p:nvGrpSpPr>
        <p:grpSpPr>
          <a:xfrm>
            <a:off x="363537" y="2109600"/>
            <a:ext cx="2964829" cy="579436"/>
            <a:chOff x="344487" y="2109600"/>
            <a:chExt cx="2964829" cy="57943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5C8AA6D-AEC9-4D77-9E9D-EC31843C5915}"/>
                </a:ext>
              </a:extLst>
            </p:cNvPr>
            <p:cNvSpPr txBox="1"/>
            <p:nvPr/>
          </p:nvSpPr>
          <p:spPr>
            <a:xfrm>
              <a:off x="344487" y="2109600"/>
              <a:ext cx="2484000" cy="578882"/>
            </a:xfrm>
            <a:prstGeom prst="roundRect">
              <a:avLst/>
            </a:prstGeom>
            <a:solidFill>
              <a:srgbClr val="95AE3C">
                <a:alpha val="69804"/>
              </a:srgbClr>
            </a:solidFill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 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F0F4570-B3E8-4DA8-BD13-E8668E98218C}"/>
                </a:ext>
              </a:extLst>
            </p:cNvPr>
            <p:cNvSpPr txBox="1"/>
            <p:nvPr/>
          </p:nvSpPr>
          <p:spPr>
            <a:xfrm>
              <a:off x="344487" y="2110154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ПРОИЗВОДИТЕЛЬ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7B05F-A922-4FC4-B3C1-E3BA0C64B7AB}"/>
              </a:ext>
            </a:extLst>
          </p:cNvPr>
          <p:cNvSpPr txBox="1"/>
          <p:nvPr/>
        </p:nvSpPr>
        <p:spPr>
          <a:xfrm>
            <a:off x="363537" y="3486995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ACAC6-E107-4E26-9F86-34DAF7206B47}"/>
              </a:ext>
            </a:extLst>
          </p:cNvPr>
          <p:cNvSpPr txBox="1"/>
          <p:nvPr/>
        </p:nvSpPr>
        <p:spPr>
          <a:xfrm>
            <a:off x="363537" y="4302706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spc="-100" dirty="0"/>
              <a:t>БЕЛЭКСИМГАРАНТ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4A634FF-001A-4D7C-98AA-A27DF3EB5C03}"/>
              </a:ext>
            </a:extLst>
          </p:cNvPr>
          <p:cNvCxnSpPr>
            <a:cxnSpLocks/>
          </p:cNvCxnSpPr>
          <p:nvPr/>
        </p:nvCxnSpPr>
        <p:spPr>
          <a:xfrm>
            <a:off x="3341066" y="2255266"/>
            <a:ext cx="4903443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5FDB052-00CD-426F-906B-056C88F08058}"/>
              </a:ext>
            </a:extLst>
          </p:cNvPr>
          <p:cNvCxnSpPr>
            <a:cxnSpLocks/>
          </p:cNvCxnSpPr>
          <p:nvPr/>
        </p:nvCxnSpPr>
        <p:spPr>
          <a:xfrm flipH="1" flipV="1">
            <a:off x="3328366" y="2554458"/>
            <a:ext cx="4904641" cy="560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7031DBB8-8E16-4DDC-903D-7B068FD8A73D}"/>
              </a:ext>
            </a:extLst>
          </p:cNvPr>
          <p:cNvGrpSpPr/>
          <p:nvPr/>
        </p:nvGrpSpPr>
        <p:grpSpPr>
          <a:xfrm>
            <a:off x="4422062" y="1939322"/>
            <a:ext cx="2796521" cy="653355"/>
            <a:chOff x="471865" y="1941772"/>
            <a:chExt cx="2796521" cy="65335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A0EE31E-A38F-4CF5-8168-23AB92AD6528}"/>
                </a:ext>
              </a:extLst>
            </p:cNvPr>
            <p:cNvSpPr txBox="1"/>
            <p:nvPr/>
          </p:nvSpPr>
          <p:spPr>
            <a:xfrm>
              <a:off x="1329483" y="1941772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продажа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8BCA1A2-60F5-4C6E-98E7-0B9EFDA95A1C}"/>
                </a:ext>
              </a:extLst>
            </p:cNvPr>
            <p:cNvSpPr txBox="1"/>
            <p:nvPr/>
          </p:nvSpPr>
          <p:spPr>
            <a:xfrm>
              <a:off x="471865" y="2271962"/>
              <a:ext cx="279652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39A0CCB5-BFF5-416F-A14E-C90C292AFD19}"/>
              </a:ext>
            </a:extLst>
          </p:cNvPr>
          <p:cNvGrpSpPr/>
          <p:nvPr/>
        </p:nvGrpSpPr>
        <p:grpSpPr>
          <a:xfrm>
            <a:off x="744424" y="2717981"/>
            <a:ext cx="2091193" cy="769014"/>
            <a:chOff x="744424" y="2717981"/>
            <a:chExt cx="2091193" cy="769014"/>
          </a:xfrm>
        </p:grpSpPr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E5B90AF3-059D-41AC-89A1-DB674385F334}"/>
                </a:ext>
              </a:extLst>
            </p:cNvPr>
            <p:cNvCxnSpPr>
              <a:cxnSpLocks/>
            </p:cNvCxnSpPr>
            <p:nvPr/>
          </p:nvCxnSpPr>
          <p:spPr>
            <a:xfrm>
              <a:off x="2835617" y="2717981"/>
              <a:ext cx="0" cy="76901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FD156254-FAB6-4B5F-BBD7-9E1955884A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4424" y="2717981"/>
              <a:ext cx="0" cy="76901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097CAF42-253F-44D1-B67E-DA7663F2AC1C}"/>
              </a:ext>
            </a:extLst>
          </p:cNvPr>
          <p:cNvGrpSpPr/>
          <p:nvPr/>
        </p:nvGrpSpPr>
        <p:grpSpPr>
          <a:xfrm rot="16200000">
            <a:off x="1131266" y="1832014"/>
            <a:ext cx="1117903" cy="2562792"/>
            <a:chOff x="3402614" y="1963111"/>
            <a:chExt cx="1117903" cy="256279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07FE294-7C06-4E5C-951A-A0E1555B900C}"/>
                </a:ext>
              </a:extLst>
            </p:cNvPr>
            <p:cNvSpPr txBox="1"/>
            <p:nvPr/>
          </p:nvSpPr>
          <p:spPr>
            <a:xfrm>
              <a:off x="3402614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D1ADBFD-6406-48A3-AA43-E26912862A2B}"/>
                </a:ext>
              </a:extLst>
            </p:cNvPr>
            <p:cNvSpPr txBox="1"/>
            <p:nvPr/>
          </p:nvSpPr>
          <p:spPr>
            <a:xfrm rot="5400000">
              <a:off x="3339553" y="3681282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погашение</a:t>
              </a:r>
            </a:p>
          </p:txBody>
        </p:sp>
      </p:grp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1BC1D681-5D34-4858-911D-DAF92FE9C2EB}"/>
              </a:ext>
            </a:extLst>
          </p:cNvPr>
          <p:cNvGrpSpPr/>
          <p:nvPr/>
        </p:nvGrpSpPr>
        <p:grpSpPr>
          <a:xfrm>
            <a:off x="6106725" y="3486995"/>
            <a:ext cx="2952608" cy="578882"/>
            <a:chOff x="6106725" y="3486995"/>
            <a:chExt cx="2952608" cy="578882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877C553-1188-46B2-87DA-5E1E4E8CBD18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СТАВКА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666680C-12EC-4E0A-9710-950113F9CCAB}"/>
                </a:ext>
              </a:extLst>
            </p:cNvPr>
            <p:cNvSpPr txBox="1"/>
            <p:nvPr/>
          </p:nvSpPr>
          <p:spPr>
            <a:xfrm>
              <a:off x="7218583" y="3544168"/>
              <a:ext cx="18407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/>
                <a:t>от 6,17%-7,4%* в </a:t>
              </a:r>
              <a:r>
                <a:rPr lang="en-US" sz="1200" dirty="0"/>
                <a:t>BYN</a:t>
              </a:r>
              <a:endParaRPr lang="ru-RU" sz="1200" dirty="0"/>
            </a:p>
            <a:p>
              <a:pPr algn="ctr"/>
              <a:r>
                <a:rPr lang="ru-RU" sz="1200" dirty="0"/>
                <a:t>от 9,</a:t>
              </a:r>
              <a:r>
                <a:rPr lang="en-US" sz="1200" dirty="0"/>
                <a:t>5</a:t>
              </a:r>
              <a:r>
                <a:rPr lang="ru-RU" sz="1200" dirty="0"/>
                <a:t>%-11,</a:t>
              </a:r>
              <a:r>
                <a:rPr lang="en-US" sz="1200" dirty="0"/>
                <a:t>4</a:t>
              </a:r>
              <a:r>
                <a:rPr lang="ru-RU" sz="1200" dirty="0"/>
                <a:t>%* в </a:t>
              </a:r>
              <a:r>
                <a:rPr lang="en-US" sz="1200" dirty="0"/>
                <a:t>RUB</a:t>
              </a:r>
              <a:r>
                <a:rPr lang="ru-RU" sz="1200" dirty="0"/>
                <a:t> </a:t>
              </a:r>
            </a:p>
          </p:txBody>
        </p:sp>
      </p:grp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0AA58F9C-589B-40D7-B92D-96AFA2E0AFB0}"/>
              </a:ext>
            </a:extLst>
          </p:cNvPr>
          <p:cNvGrpSpPr/>
          <p:nvPr/>
        </p:nvGrpSpPr>
        <p:grpSpPr>
          <a:xfrm>
            <a:off x="6084682" y="4289981"/>
            <a:ext cx="2861911" cy="578882"/>
            <a:chOff x="6106725" y="3486995"/>
            <a:chExt cx="2861911" cy="57888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1D9F14A-8A14-4B40-B18A-BE9BB10702FB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от 1%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D61B45-484C-4E0F-A7BA-9FC9EFA744B4}"/>
                </a:ext>
              </a:extLst>
            </p:cNvPr>
            <p:cNvSpPr txBox="1"/>
            <p:nvPr/>
          </p:nvSpPr>
          <p:spPr>
            <a:xfrm>
              <a:off x="7074196" y="3544168"/>
              <a:ext cx="184140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dirty="0"/>
                <a:t>Дополнительные расходы, включающие стоимость страховки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363537" y="5018832"/>
            <a:ext cx="10845801" cy="1804749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Вид товара: инвестиционные</a:t>
            </a:r>
          </a:p>
          <a:p>
            <a:r>
              <a:rPr lang="ru-RU" sz="2000" spc="-100" dirty="0"/>
              <a:t>	      потребительские  </a:t>
            </a:r>
          </a:p>
          <a:p>
            <a:r>
              <a:rPr lang="ru-RU" sz="2000" spc="-100" dirty="0"/>
              <a:t>Срок: до 3 лет </a:t>
            </a:r>
          </a:p>
          <a:p>
            <a:r>
              <a:rPr lang="ru-RU" sz="2000" spc="-100" dirty="0"/>
              <a:t>Объем финансирования: 100% экспортного контракта при сроке кредита до 1 года;  </a:t>
            </a:r>
            <a:r>
              <a:rPr lang="ru-RU" sz="2000" b="1" spc="-100" dirty="0">
                <a:solidFill>
                  <a:srgbClr val="95AE3C"/>
                </a:solidFill>
              </a:rPr>
              <a:t>до 85% экспортного контракта при сроке кредита более 1 года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70A39EC-16FC-423F-B1BB-B5D896351205}"/>
              </a:ext>
            </a:extLst>
          </p:cNvPr>
          <p:cNvSpPr txBox="1"/>
          <p:nvPr/>
        </p:nvSpPr>
        <p:spPr>
          <a:xfrm>
            <a:off x="5996823" y="4966278"/>
            <a:ext cx="5899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* Ставка зависит от вида товара (инвестиционный, потребительский</a:t>
            </a:r>
            <a:r>
              <a:rPr lang="en-US" sz="1200" dirty="0"/>
              <a:t>)</a:t>
            </a:r>
            <a:endParaRPr lang="ru-RU" sz="1200" dirty="0"/>
          </a:p>
        </p:txBody>
      </p: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id="{4965DA10-2126-4CF2-A040-9A5E6816DFFA}"/>
              </a:ext>
            </a:extLst>
          </p:cNvPr>
          <p:cNvGrpSpPr/>
          <p:nvPr/>
        </p:nvGrpSpPr>
        <p:grpSpPr>
          <a:xfrm>
            <a:off x="3328366" y="3776436"/>
            <a:ext cx="1752175" cy="815711"/>
            <a:chOff x="3328366" y="3776436"/>
            <a:chExt cx="1752175" cy="81571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541B566-4AD9-4D4A-8C0E-988E9B35FFA0}"/>
                </a:ext>
              </a:extLst>
            </p:cNvPr>
            <p:cNvSpPr txBox="1"/>
            <p:nvPr/>
          </p:nvSpPr>
          <p:spPr>
            <a:xfrm>
              <a:off x="3714465" y="4065877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страховка</a:t>
              </a:r>
            </a:p>
          </p:txBody>
        </p:sp>
        <p:cxnSp>
          <p:nvCxnSpPr>
            <p:cNvPr id="48" name="Соединитель: уступ 47">
              <a:extLst>
                <a:ext uri="{FF2B5EF4-FFF2-40B4-BE49-F238E27FC236}">
                  <a16:creationId xmlns:a16="http://schemas.microsoft.com/office/drawing/2014/main" id="{35118464-9082-412C-9BA9-F584C9F273E6}"/>
                </a:ext>
              </a:extLst>
            </p:cNvPr>
            <p:cNvCxnSpPr>
              <a:cxnSpLocks/>
              <a:stCxn id="9" idx="3"/>
              <a:endCxn id="8" idx="3"/>
            </p:cNvCxnSpPr>
            <p:nvPr/>
          </p:nvCxnSpPr>
          <p:spPr>
            <a:xfrm flipV="1">
              <a:off x="3328366" y="3776436"/>
              <a:ext cx="12700" cy="815711"/>
            </a:xfrm>
            <a:prstGeom prst="bentConnector3">
              <a:avLst>
                <a:gd name="adj1" fmla="val 3476709"/>
              </a:avLst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DADF7CDC-0459-4586-B55D-3EC2BBF30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2" y="4893551"/>
            <a:ext cx="741784" cy="504000"/>
          </a:xfrm>
          <a:prstGeom prst="rect">
            <a:avLst/>
          </a:prstGeom>
        </p:spPr>
      </p:pic>
      <p:pic>
        <p:nvPicPr>
          <p:cNvPr id="54" name="Picture 2" descr="🛞 Wheel Emoji">
            <a:extLst>
              <a:ext uri="{FF2B5EF4-FFF2-40B4-BE49-F238E27FC236}">
                <a16:creationId xmlns:a16="http://schemas.microsoft.com/office/drawing/2014/main" id="{34528D6A-E3EB-4AA9-A587-CD043818E4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981" b="24634"/>
          <a:stretch/>
        </p:blipFill>
        <p:spPr bwMode="auto">
          <a:xfrm>
            <a:off x="3435980" y="5369299"/>
            <a:ext cx="666858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Номер слайда 1">
            <a:extLst>
              <a:ext uri="{FF2B5EF4-FFF2-40B4-BE49-F238E27FC236}">
                <a16:creationId xmlns:a16="http://schemas.microsoft.com/office/drawing/2014/main" id="{53C410F6-7C83-4B46-8D70-16A9009DC232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Source Sans Pro"/>
              </a:rPr>
              <a:t>4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72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ФИНАНСИРОВАНИЕ</a:t>
            </a:r>
            <a:r>
              <a:rPr lang="en-US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 </a:t>
            </a:r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ЭКСПОРТА УСЛУГ (УКАЗ №534)</a:t>
            </a:r>
            <a:endParaRPr lang="ru-RU" sz="3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0F4570-B3E8-4DA8-BD13-E8668E98218C}"/>
              </a:ext>
            </a:extLst>
          </p:cNvPr>
          <p:cNvSpPr txBox="1"/>
          <p:nvPr/>
        </p:nvSpPr>
        <p:spPr>
          <a:xfrm>
            <a:off x="363600" y="2000204"/>
            <a:ext cx="2089271" cy="68103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700" dirty="0"/>
              <a:t>СТРОИТЕЛЬНАЯ ОРГАНИЗАЦИЯ (РБ)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314128-4BF0-4B58-9D61-68D551843A1A}"/>
              </a:ext>
            </a:extLst>
          </p:cNvPr>
          <p:cNvSpPr txBox="1"/>
          <p:nvPr/>
        </p:nvSpPr>
        <p:spPr>
          <a:xfrm>
            <a:off x="4948974" y="2000204"/>
            <a:ext cx="2089271" cy="698063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750" dirty="0"/>
              <a:t>ДОЧЕРНЯЯ КОМПАНИЯ (РФ)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9534348" y="2000204"/>
            <a:ext cx="1566684" cy="71508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ЗАКАЗЧИК (РФ) 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EBE1E6D-CE42-4A37-B3A3-E2C03BEB255A}"/>
              </a:ext>
            </a:extLst>
          </p:cNvPr>
          <p:cNvGrpSpPr/>
          <p:nvPr/>
        </p:nvGrpSpPr>
        <p:grpSpPr>
          <a:xfrm>
            <a:off x="2445488" y="2255266"/>
            <a:ext cx="7078610" cy="0"/>
            <a:chOff x="2606408" y="2255266"/>
            <a:chExt cx="5788337" cy="0"/>
          </a:xfrm>
        </p:grpSpPr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5D128606-3F0F-45DB-9934-B433C403B6BC}"/>
                </a:ext>
              </a:extLst>
            </p:cNvPr>
            <p:cNvCxnSpPr>
              <a:cxnSpLocks/>
            </p:cNvCxnSpPr>
            <p:nvPr/>
          </p:nvCxnSpPr>
          <p:spPr>
            <a:xfrm>
              <a:off x="2606408" y="2255266"/>
              <a:ext cx="2031222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84A634FF-001A-4D7C-98AA-A27DF3EB5C03}"/>
                </a:ext>
              </a:extLst>
            </p:cNvPr>
            <p:cNvCxnSpPr>
              <a:cxnSpLocks/>
            </p:cNvCxnSpPr>
            <p:nvPr/>
          </p:nvCxnSpPr>
          <p:spPr>
            <a:xfrm>
              <a:off x="6363523" y="2255266"/>
              <a:ext cx="2031222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0C1AC72-646F-40A6-A8F3-D4993E56CA9B}"/>
              </a:ext>
            </a:extLst>
          </p:cNvPr>
          <p:cNvGrpSpPr/>
          <p:nvPr/>
        </p:nvGrpSpPr>
        <p:grpSpPr>
          <a:xfrm flipH="1">
            <a:off x="2445499" y="2560067"/>
            <a:ext cx="7089422" cy="0"/>
            <a:chOff x="2026452" y="2255266"/>
            <a:chExt cx="7089422" cy="0"/>
          </a:xfrm>
        </p:grpSpPr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C5FDB052-00CD-426F-906B-056C88F0805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452" y="2255266"/>
              <a:ext cx="248400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703EB14E-2C69-4FCC-A30B-925EF624059E}"/>
                </a:ext>
              </a:extLst>
            </p:cNvPr>
            <p:cNvCxnSpPr>
              <a:cxnSpLocks/>
            </p:cNvCxnSpPr>
            <p:nvPr/>
          </p:nvCxnSpPr>
          <p:spPr>
            <a:xfrm>
              <a:off x="6631874" y="2255266"/>
              <a:ext cx="248400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079AB727-0601-45BB-8C6B-938D15590533}"/>
              </a:ext>
            </a:extLst>
          </p:cNvPr>
          <p:cNvGrpSpPr/>
          <p:nvPr/>
        </p:nvGrpSpPr>
        <p:grpSpPr>
          <a:xfrm>
            <a:off x="2376000" y="1963111"/>
            <a:ext cx="2576181" cy="671202"/>
            <a:chOff x="-3280671" y="1963111"/>
            <a:chExt cx="2576181" cy="67120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9239829-E2D3-423B-ACA0-1DC8410D0D7E}"/>
                </a:ext>
              </a:extLst>
            </p:cNvPr>
            <p:cNvSpPr txBox="1"/>
            <p:nvPr/>
          </p:nvSpPr>
          <p:spPr>
            <a:xfrm>
              <a:off x="-3280671" y="1963111"/>
              <a:ext cx="25761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договор субподряда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0855EE6-10AE-4798-AA78-EB411F3B2D36}"/>
                </a:ext>
              </a:extLst>
            </p:cNvPr>
            <p:cNvSpPr txBox="1"/>
            <p:nvPr/>
          </p:nvSpPr>
          <p:spPr>
            <a:xfrm>
              <a:off x="-3280671" y="2311148"/>
              <a:ext cx="257112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7031DBB8-8E16-4DDC-903D-7B068FD8A73D}"/>
              </a:ext>
            </a:extLst>
          </p:cNvPr>
          <p:cNvGrpSpPr/>
          <p:nvPr/>
        </p:nvGrpSpPr>
        <p:grpSpPr>
          <a:xfrm>
            <a:off x="7057732" y="1960661"/>
            <a:ext cx="2487440" cy="671202"/>
            <a:chOff x="3107535" y="1963111"/>
            <a:chExt cx="2487440" cy="67120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A0EE31E-A38F-4CF5-8168-23AB92AD6528}"/>
                </a:ext>
              </a:extLst>
            </p:cNvPr>
            <p:cNvSpPr txBox="1"/>
            <p:nvPr/>
          </p:nvSpPr>
          <p:spPr>
            <a:xfrm>
              <a:off x="3144167" y="1963111"/>
              <a:ext cx="242730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договор </a:t>
              </a:r>
              <a:r>
                <a:rPr lang="ru-RU" sz="1500" dirty="0" err="1">
                  <a:latin typeface="Verdana" panose="020B0604030504040204" pitchFamily="34" charset="0"/>
                  <a:ea typeface="Verdana" panose="020B0604030504040204" pitchFamily="34" charset="0"/>
                </a:rPr>
                <a:t>ген.подряда</a:t>
              </a:r>
              <a:endParaRPr lang="ru-RU" sz="15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8BCA1A2-60F5-4C6E-98E7-0B9EFDA95A1C}"/>
                </a:ext>
              </a:extLst>
            </p:cNvPr>
            <p:cNvSpPr txBox="1"/>
            <p:nvPr/>
          </p:nvSpPr>
          <p:spPr>
            <a:xfrm>
              <a:off x="3107535" y="2311148"/>
              <a:ext cx="248744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53715F44-8AE3-49A1-A5CE-F8A533403B02}"/>
              </a:ext>
            </a:extLst>
          </p:cNvPr>
          <p:cNvGrpSpPr/>
          <p:nvPr/>
        </p:nvGrpSpPr>
        <p:grpSpPr>
          <a:xfrm>
            <a:off x="363600" y="3642868"/>
            <a:ext cx="4343605" cy="1394593"/>
            <a:chOff x="363537" y="3262407"/>
            <a:chExt cx="4343605" cy="139459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937B05F-A922-4FC4-B3C1-E3BA0C64B7AB}"/>
                </a:ext>
              </a:extLst>
            </p:cNvPr>
            <p:cNvSpPr txBox="1"/>
            <p:nvPr/>
          </p:nvSpPr>
          <p:spPr>
            <a:xfrm>
              <a:off x="363537" y="3262407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БАНК РАЗВИТИЯ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83ACAC6-E107-4E26-9F86-34DAF7206B47}"/>
                </a:ext>
              </a:extLst>
            </p:cNvPr>
            <p:cNvSpPr txBox="1"/>
            <p:nvPr/>
          </p:nvSpPr>
          <p:spPr>
            <a:xfrm>
              <a:off x="363537" y="4078118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spc="-100" dirty="0"/>
                <a:t>БЕЛЭКСИМГАРАНТ</a:t>
              </a:r>
            </a:p>
          </p:txBody>
        </p:sp>
        <p:grpSp>
          <p:nvGrpSpPr>
            <p:cNvPr id="41" name="Группа 40">
              <a:extLst>
                <a:ext uri="{FF2B5EF4-FFF2-40B4-BE49-F238E27FC236}">
                  <a16:creationId xmlns:a16="http://schemas.microsoft.com/office/drawing/2014/main" id="{649D1B67-27E2-4B47-AD45-D4A2AB317971}"/>
                </a:ext>
              </a:extLst>
            </p:cNvPr>
            <p:cNvGrpSpPr/>
            <p:nvPr/>
          </p:nvGrpSpPr>
          <p:grpSpPr>
            <a:xfrm>
              <a:off x="3328366" y="3551848"/>
              <a:ext cx="1378776" cy="815711"/>
              <a:chOff x="3328366" y="3776436"/>
              <a:chExt cx="1378776" cy="815711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CD33A4C-DEB3-4FFC-A165-109562CB36A2}"/>
                  </a:ext>
                </a:extLst>
              </p:cNvPr>
              <p:cNvSpPr txBox="1"/>
              <p:nvPr/>
            </p:nvSpPr>
            <p:spPr>
              <a:xfrm>
                <a:off x="3341066" y="4036662"/>
                <a:ext cx="1366076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5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страховка</a:t>
                </a:r>
              </a:p>
            </p:txBody>
          </p:sp>
          <p:cxnSp>
            <p:nvCxnSpPr>
              <p:cNvPr id="43" name="Соединитель: уступ 42">
                <a:extLst>
                  <a:ext uri="{FF2B5EF4-FFF2-40B4-BE49-F238E27FC236}">
                    <a16:creationId xmlns:a16="http://schemas.microsoft.com/office/drawing/2014/main" id="{27DA7E89-EC2C-41F4-B527-D31537609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28366" y="3776436"/>
                <a:ext cx="12700" cy="815711"/>
              </a:xfrm>
              <a:prstGeom prst="bentConnector3">
                <a:avLst>
                  <a:gd name="adj1" fmla="val 1109591"/>
                </a:avLst>
              </a:prstGeom>
              <a:ln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Группа 77">
            <a:extLst>
              <a:ext uri="{FF2B5EF4-FFF2-40B4-BE49-F238E27FC236}">
                <a16:creationId xmlns:a16="http://schemas.microsoft.com/office/drawing/2014/main" id="{632EAC87-13B4-4B71-89AB-4F28A7764389}"/>
              </a:ext>
            </a:extLst>
          </p:cNvPr>
          <p:cNvGrpSpPr/>
          <p:nvPr/>
        </p:nvGrpSpPr>
        <p:grpSpPr>
          <a:xfrm>
            <a:off x="4037871" y="2734556"/>
            <a:ext cx="2430369" cy="680267"/>
            <a:chOff x="4037871" y="2734556"/>
            <a:chExt cx="2430369" cy="680267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D1ADBFD-6406-48A3-AA43-E26912862A2B}"/>
                </a:ext>
              </a:extLst>
            </p:cNvPr>
            <p:cNvSpPr txBox="1"/>
            <p:nvPr/>
          </p:nvSpPr>
          <p:spPr>
            <a:xfrm rot="21116821">
              <a:off x="5102164" y="3091658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07FE294-7C06-4E5C-951A-A0E1555B900C}"/>
                </a:ext>
              </a:extLst>
            </p:cNvPr>
            <p:cNvSpPr txBox="1"/>
            <p:nvPr/>
          </p:nvSpPr>
          <p:spPr>
            <a:xfrm rot="20745308">
              <a:off x="4037871" y="2734556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253428" y="5564918"/>
            <a:ext cx="10845801" cy="442674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spc="-100" dirty="0">
                <a:solidFill>
                  <a:srgbClr val="FF0000"/>
                </a:solidFill>
              </a:rPr>
              <a:t>50% и более белорусской составляющей в стоимости экспортного строительного объекта</a:t>
            </a:r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0FAF3D2D-D5E5-4D69-9C3E-E550730F0CFE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3341129" y="2698267"/>
            <a:ext cx="2652481" cy="10708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id="{8D0876EF-807F-4218-8C8A-F4351A7374A8}"/>
              </a:ext>
            </a:extLst>
          </p:cNvPr>
          <p:cNvCxnSpPr>
            <a:cxnSpLocks/>
          </p:cNvCxnSpPr>
          <p:nvPr/>
        </p:nvCxnSpPr>
        <p:spPr>
          <a:xfrm flipV="1">
            <a:off x="3334779" y="2756805"/>
            <a:ext cx="6391112" cy="109532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EA0FC6CA-C16B-43C8-94ED-A77D9D41FA34}"/>
              </a:ext>
            </a:extLst>
          </p:cNvPr>
          <p:cNvGrpSpPr/>
          <p:nvPr/>
        </p:nvGrpSpPr>
        <p:grpSpPr>
          <a:xfrm>
            <a:off x="6106725" y="3959958"/>
            <a:ext cx="2961543" cy="596405"/>
            <a:chOff x="6106725" y="3486995"/>
            <a:chExt cx="2961543" cy="59640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1F4116D-E356-48D1-9411-E1AA265D6DF7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СТАВКА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4ECDFB0-7323-435A-810F-685E14F78DE7}"/>
                </a:ext>
              </a:extLst>
            </p:cNvPr>
            <p:cNvSpPr txBox="1"/>
            <p:nvPr/>
          </p:nvSpPr>
          <p:spPr>
            <a:xfrm>
              <a:off x="7227518" y="3498625"/>
              <a:ext cx="1840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от 7,4 % в </a:t>
              </a:r>
              <a:r>
                <a:rPr lang="en-US" sz="1600" dirty="0"/>
                <a:t>BYN</a:t>
              </a:r>
              <a:endParaRPr lang="ru-RU" sz="1600" dirty="0"/>
            </a:p>
            <a:p>
              <a:pPr algn="ctr"/>
              <a:r>
                <a:rPr lang="ru-RU" sz="1600"/>
                <a:t>от 11,4 </a:t>
              </a:r>
              <a:r>
                <a:rPr lang="ru-RU" sz="1600" dirty="0"/>
                <a:t>% в </a:t>
              </a:r>
              <a:r>
                <a:rPr lang="en-US" sz="1600" dirty="0"/>
                <a:t>RUB</a:t>
              </a:r>
              <a:r>
                <a:rPr lang="ru-RU" sz="1600" dirty="0"/>
                <a:t> </a:t>
              </a:r>
            </a:p>
          </p:txBody>
        </p:sp>
      </p:grpSp>
      <p:pic>
        <p:nvPicPr>
          <p:cNvPr id="3074" name="Picture 2" descr="https://avatars.mds.yandex.net/i?id=67ff8bbe51ef2e2bb8f615845e7ae011d8cd942d-5382665-images-thumbs&amp;n=13">
            <a:extLst>
              <a:ext uri="{FF2B5EF4-FFF2-40B4-BE49-F238E27FC236}">
                <a16:creationId xmlns:a16="http://schemas.microsoft.com/office/drawing/2014/main" id="{29244973-A6D9-498F-9C27-A13D714FF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72" y="2714232"/>
            <a:ext cx="706596" cy="822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avatars.mds.yandex.net/i?id=c33f41ba46d71ddfe1fdf843770fee892638d244-5823103-images-thumbs&amp;n=13">
            <a:extLst>
              <a:ext uri="{FF2B5EF4-FFF2-40B4-BE49-F238E27FC236}">
                <a16:creationId xmlns:a16="http://schemas.microsoft.com/office/drawing/2014/main" id="{47626B23-7A0C-4E94-9F26-3D53701F2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37" y="2706114"/>
            <a:ext cx="1834593" cy="91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Номер слайда 1">
            <a:extLst>
              <a:ext uri="{FF2B5EF4-FFF2-40B4-BE49-F238E27FC236}">
                <a16:creationId xmlns:a16="http://schemas.microsoft.com/office/drawing/2014/main" id="{F022C800-A13C-45D5-99D5-4947F410FB26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74748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Соединитель: уступ 34">
            <a:extLst>
              <a:ext uri="{FF2B5EF4-FFF2-40B4-BE49-F238E27FC236}">
                <a16:creationId xmlns:a16="http://schemas.microsoft.com/office/drawing/2014/main" id="{A1FAC28D-AED1-498D-9223-62C467436EF2}"/>
              </a:ext>
            </a:extLst>
          </p:cNvPr>
          <p:cNvCxnSpPr>
            <a:cxnSpLocks/>
            <a:stCxn id="101" idx="3"/>
          </p:cNvCxnSpPr>
          <p:nvPr/>
        </p:nvCxnSpPr>
        <p:spPr>
          <a:xfrm flipH="1">
            <a:off x="3341067" y="3168807"/>
            <a:ext cx="7868704" cy="260192"/>
          </a:xfrm>
          <a:prstGeom prst="bentConnector5">
            <a:avLst>
              <a:gd name="adj1" fmla="val -2905"/>
              <a:gd name="adj2" fmla="val 505669"/>
              <a:gd name="adj3" fmla="val 91463"/>
            </a:avLst>
          </a:prstGeom>
          <a:ln w="19050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2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ФИНАНСИРОВАНИЕ С ПРИВЛЕЧЕНИЕМ РЕСУРСОВ ОТ РОСЭКСИМБАНКА (УКАЗ №534)</a:t>
            </a:r>
            <a:endParaRPr lang="ru-RU" sz="2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1B69A60-3DA1-4FCB-852D-F3A8BC89B910}"/>
              </a:ext>
            </a:extLst>
          </p:cNvPr>
          <p:cNvSpPr txBox="1"/>
          <p:nvPr/>
        </p:nvSpPr>
        <p:spPr>
          <a:xfrm>
            <a:off x="-110729" y="2673135"/>
            <a:ext cx="2657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</a:rPr>
              <a:t>кредит </a:t>
            </a:r>
          </a:p>
          <a:p>
            <a:pPr algn="ctr"/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</a:rPr>
              <a:t>для производства</a:t>
            </a:r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0FAF3D2D-D5E5-4D69-9C3E-E550730F0CFE}"/>
              </a:ext>
            </a:extLst>
          </p:cNvPr>
          <p:cNvCxnSpPr>
            <a:cxnSpLocks/>
          </p:cNvCxnSpPr>
          <p:nvPr/>
        </p:nvCxnSpPr>
        <p:spPr>
          <a:xfrm flipH="1" flipV="1">
            <a:off x="3297886" y="2585882"/>
            <a:ext cx="4918030" cy="119055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id="{8D0876EF-807F-4218-8C8A-F4351A7374A8}"/>
              </a:ext>
            </a:extLst>
          </p:cNvPr>
          <p:cNvCxnSpPr>
            <a:cxnSpLocks/>
          </p:cNvCxnSpPr>
          <p:nvPr/>
        </p:nvCxnSpPr>
        <p:spPr>
          <a:xfrm>
            <a:off x="2932083" y="2705708"/>
            <a:ext cx="5272399" cy="130286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333A17AD-BA09-4A3D-9E37-016530DF77A6}"/>
              </a:ext>
            </a:extLst>
          </p:cNvPr>
          <p:cNvGrpSpPr/>
          <p:nvPr/>
        </p:nvGrpSpPr>
        <p:grpSpPr>
          <a:xfrm>
            <a:off x="363537" y="2109600"/>
            <a:ext cx="2964829" cy="579436"/>
            <a:chOff x="344487" y="2109600"/>
            <a:chExt cx="2964829" cy="57943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49DA94C-DC0E-4A6B-8542-F4A652C5603F}"/>
                </a:ext>
              </a:extLst>
            </p:cNvPr>
            <p:cNvSpPr txBox="1"/>
            <p:nvPr/>
          </p:nvSpPr>
          <p:spPr>
            <a:xfrm>
              <a:off x="344487" y="2109600"/>
              <a:ext cx="2484000" cy="578882"/>
            </a:xfrm>
            <a:prstGeom prst="roundRect">
              <a:avLst/>
            </a:prstGeom>
            <a:solidFill>
              <a:srgbClr val="95AE3C">
                <a:alpha val="69804"/>
              </a:srgbClr>
            </a:solidFill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 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897C6F8-3543-410E-8D44-D678284872E8}"/>
                </a:ext>
              </a:extLst>
            </p:cNvPr>
            <p:cNvSpPr txBox="1"/>
            <p:nvPr/>
          </p:nvSpPr>
          <p:spPr>
            <a:xfrm>
              <a:off x="344487" y="2110154"/>
              <a:ext cx="2964829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/>
                <a:t>ПРОИЗВОДИТЕЛЬ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3516EDE2-F402-4F0E-9873-795F50B03C6F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D858B53-9B82-4304-AD88-A7D4ADF8809F}"/>
              </a:ext>
            </a:extLst>
          </p:cNvPr>
          <p:cNvSpPr txBox="1"/>
          <p:nvPr/>
        </p:nvSpPr>
        <p:spPr>
          <a:xfrm>
            <a:off x="363537" y="3164077"/>
            <a:ext cx="2964829" cy="756000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325E5D0-D4B8-4909-AA63-5F6ADCD9DE8D}"/>
              </a:ext>
            </a:extLst>
          </p:cNvPr>
          <p:cNvSpPr txBox="1"/>
          <p:nvPr/>
        </p:nvSpPr>
        <p:spPr>
          <a:xfrm>
            <a:off x="363537" y="4302706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spc="-100" dirty="0"/>
              <a:t>БЕЛЭКСИМГАРАНТ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9F2D374E-430D-4265-92C0-FD2BA559C52E}"/>
              </a:ext>
            </a:extLst>
          </p:cNvPr>
          <p:cNvGrpSpPr/>
          <p:nvPr/>
        </p:nvGrpSpPr>
        <p:grpSpPr>
          <a:xfrm>
            <a:off x="3328366" y="1962051"/>
            <a:ext cx="4916143" cy="323165"/>
            <a:chOff x="3328366" y="1963111"/>
            <a:chExt cx="4916143" cy="323165"/>
          </a:xfrm>
        </p:grpSpPr>
        <p:cxnSp>
          <p:nvCxnSpPr>
            <p:cNvPr id="65" name="Прямая со стрелкой 64">
              <a:extLst>
                <a:ext uri="{FF2B5EF4-FFF2-40B4-BE49-F238E27FC236}">
                  <a16:creationId xmlns:a16="http://schemas.microsoft.com/office/drawing/2014/main" id="{40C8A4F7-43C6-414A-94EE-CB08235820D3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4916143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73B98C6-432E-45D0-AC5E-82EE16090EDA}"/>
                </a:ext>
              </a:extLst>
            </p:cNvPr>
            <p:cNvSpPr txBox="1"/>
            <p:nvPr/>
          </p:nvSpPr>
          <p:spPr>
            <a:xfrm>
              <a:off x="5577030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поставка</a:t>
              </a:r>
            </a:p>
          </p:txBody>
        </p:sp>
      </p:grpSp>
      <p:cxnSp>
        <p:nvCxnSpPr>
          <p:cNvPr id="87" name="Прямая со стрелкой 86">
            <a:extLst>
              <a:ext uri="{FF2B5EF4-FFF2-40B4-BE49-F238E27FC236}">
                <a16:creationId xmlns:a16="http://schemas.microsoft.com/office/drawing/2014/main" id="{6490DF74-04C3-445A-9846-C2BE8795FF5C}"/>
              </a:ext>
            </a:extLst>
          </p:cNvPr>
          <p:cNvCxnSpPr>
            <a:cxnSpLocks/>
          </p:cNvCxnSpPr>
          <p:nvPr/>
        </p:nvCxnSpPr>
        <p:spPr>
          <a:xfrm flipV="1">
            <a:off x="744424" y="2708253"/>
            <a:ext cx="0" cy="43026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36BF5DA3-366E-43B7-B6A2-4967DFBA4E42}"/>
              </a:ext>
            </a:extLst>
          </p:cNvPr>
          <p:cNvSpPr txBox="1"/>
          <p:nvPr/>
        </p:nvSpPr>
        <p:spPr>
          <a:xfrm>
            <a:off x="5530965" y="3991254"/>
            <a:ext cx="1922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кредит на комплектующие</a:t>
            </a:r>
            <a:r>
              <a:rPr lang="en-US" sz="1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1" name="Группа 90">
            <a:extLst>
              <a:ext uri="{FF2B5EF4-FFF2-40B4-BE49-F238E27FC236}">
                <a16:creationId xmlns:a16="http://schemas.microsoft.com/office/drawing/2014/main" id="{A7A3ADA3-B49D-4556-A514-A7D6705B2702}"/>
              </a:ext>
            </a:extLst>
          </p:cNvPr>
          <p:cNvGrpSpPr/>
          <p:nvPr/>
        </p:nvGrpSpPr>
        <p:grpSpPr>
          <a:xfrm>
            <a:off x="6106725" y="4629995"/>
            <a:ext cx="2861911" cy="578882"/>
            <a:chOff x="6106725" y="3486995"/>
            <a:chExt cx="2861911" cy="578882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D8D583E7-43A2-4710-8F1E-2979541C66DD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СТАВКА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7B4CE7F-02D9-4FAC-A97D-68FFDAF5DF84}"/>
                </a:ext>
              </a:extLst>
            </p:cNvPr>
            <p:cNvSpPr txBox="1"/>
            <p:nvPr/>
          </p:nvSpPr>
          <p:spPr>
            <a:xfrm>
              <a:off x="7218583" y="3544168"/>
              <a:ext cx="165943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/>
                <a:t>от 6,17%-7,4%* в </a:t>
              </a:r>
              <a:r>
                <a:rPr lang="en-US" sz="1100" dirty="0"/>
                <a:t>BYN</a:t>
              </a:r>
              <a:endParaRPr lang="ru-RU" sz="1100" dirty="0"/>
            </a:p>
            <a:p>
              <a:pPr algn="ctr"/>
              <a:r>
                <a:rPr lang="ru-RU" sz="1100" dirty="0"/>
                <a:t>от 9,</a:t>
              </a:r>
              <a:r>
                <a:rPr lang="en-US" sz="1100" dirty="0"/>
                <a:t>5</a:t>
              </a:r>
              <a:r>
                <a:rPr lang="ru-RU" sz="1100" dirty="0"/>
                <a:t>%-11,</a:t>
              </a:r>
              <a:r>
                <a:rPr lang="en-US" sz="1100" dirty="0"/>
                <a:t>4</a:t>
              </a:r>
              <a:r>
                <a:rPr lang="ru-RU" sz="1100" dirty="0"/>
                <a:t>%* в </a:t>
              </a:r>
              <a:r>
                <a:rPr lang="en-US" sz="1100" dirty="0"/>
                <a:t>RUB</a:t>
              </a:r>
              <a:r>
                <a:rPr lang="ru-RU" sz="1100" dirty="0"/>
                <a:t> </a:t>
              </a:r>
            </a:p>
          </p:txBody>
        </p:sp>
      </p:grpSp>
      <p:grpSp>
        <p:nvGrpSpPr>
          <p:cNvPr id="94" name="Группа 93">
            <a:extLst>
              <a:ext uri="{FF2B5EF4-FFF2-40B4-BE49-F238E27FC236}">
                <a16:creationId xmlns:a16="http://schemas.microsoft.com/office/drawing/2014/main" id="{F94E1900-FCD1-41FA-8683-706A9A52CC62}"/>
              </a:ext>
            </a:extLst>
          </p:cNvPr>
          <p:cNvGrpSpPr/>
          <p:nvPr/>
        </p:nvGrpSpPr>
        <p:grpSpPr>
          <a:xfrm>
            <a:off x="6084682" y="5432981"/>
            <a:ext cx="2951367" cy="578882"/>
            <a:chOff x="6106725" y="3486995"/>
            <a:chExt cx="2951367" cy="578882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F65CEC00-C178-48F6-B963-FA22866DA9C3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от 1%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920BD84-F564-4781-9AEA-54B625CE471C}"/>
                </a:ext>
              </a:extLst>
            </p:cNvPr>
            <p:cNvSpPr txBox="1"/>
            <p:nvPr/>
          </p:nvSpPr>
          <p:spPr>
            <a:xfrm>
              <a:off x="6987993" y="3544168"/>
              <a:ext cx="207009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dirty="0"/>
                <a:t>Дополнительные расходы, включающие стоимость страховки, банковской гарантии</a:t>
              </a:r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A491A07C-93CE-4271-BBAE-6529E4E091D3}"/>
              </a:ext>
            </a:extLst>
          </p:cNvPr>
          <p:cNvSpPr txBox="1"/>
          <p:nvPr/>
        </p:nvSpPr>
        <p:spPr>
          <a:xfrm>
            <a:off x="8946593" y="4590494"/>
            <a:ext cx="2659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* Ставка зависит от вида товара (инвестиционный, потребительский</a:t>
            </a:r>
            <a:r>
              <a:rPr lang="en-US" sz="1200" dirty="0"/>
              <a:t>)</a:t>
            </a:r>
            <a:endParaRPr lang="ru-RU" sz="1200" dirty="0"/>
          </a:p>
        </p:txBody>
      </p:sp>
      <p:grpSp>
        <p:nvGrpSpPr>
          <p:cNvPr id="98" name="Группа 97">
            <a:extLst>
              <a:ext uri="{FF2B5EF4-FFF2-40B4-BE49-F238E27FC236}">
                <a16:creationId xmlns:a16="http://schemas.microsoft.com/office/drawing/2014/main" id="{2A5DE978-2984-4526-92B8-BF303C021F7D}"/>
              </a:ext>
            </a:extLst>
          </p:cNvPr>
          <p:cNvGrpSpPr/>
          <p:nvPr/>
        </p:nvGrpSpPr>
        <p:grpSpPr>
          <a:xfrm>
            <a:off x="3328366" y="3402683"/>
            <a:ext cx="571483" cy="1366076"/>
            <a:chOff x="3328366" y="3402683"/>
            <a:chExt cx="571483" cy="1366076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3DFB273-89C9-4DCF-B695-C202742C6F45}"/>
                </a:ext>
              </a:extLst>
            </p:cNvPr>
            <p:cNvSpPr txBox="1"/>
            <p:nvPr/>
          </p:nvSpPr>
          <p:spPr>
            <a:xfrm rot="5400000">
              <a:off x="3055229" y="3924138"/>
              <a:ext cx="1366076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страховка</a:t>
              </a:r>
            </a:p>
          </p:txBody>
        </p:sp>
        <p:cxnSp>
          <p:nvCxnSpPr>
            <p:cNvPr id="100" name="Соединитель: уступ 99">
              <a:extLst>
                <a:ext uri="{FF2B5EF4-FFF2-40B4-BE49-F238E27FC236}">
                  <a16:creationId xmlns:a16="http://schemas.microsoft.com/office/drawing/2014/main" id="{FDFFB0E7-E877-44F0-8132-5224078F6BC7}"/>
                </a:ext>
              </a:extLst>
            </p:cNvPr>
            <p:cNvCxnSpPr>
              <a:cxnSpLocks/>
              <a:stCxn id="62" idx="3"/>
              <a:endCxn id="61" idx="3"/>
            </p:cNvCxnSpPr>
            <p:nvPr/>
          </p:nvCxnSpPr>
          <p:spPr>
            <a:xfrm flipV="1">
              <a:off x="3328366" y="3542077"/>
              <a:ext cx="12700" cy="1050070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99110B4D-4771-488A-BA56-7E33AEBD92DF}"/>
              </a:ext>
            </a:extLst>
          </p:cNvPr>
          <p:cNvSpPr txBox="1"/>
          <p:nvPr/>
        </p:nvSpPr>
        <p:spPr>
          <a:xfrm>
            <a:off x="8244942" y="2879366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РОСЭКСИМБАНК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F7732F5-979C-4AD0-B316-7D46805FEFC6}"/>
              </a:ext>
            </a:extLst>
          </p:cNvPr>
          <p:cNvSpPr txBox="1"/>
          <p:nvPr/>
        </p:nvSpPr>
        <p:spPr>
          <a:xfrm>
            <a:off x="8244509" y="3648577"/>
            <a:ext cx="2964829" cy="720000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ПРОИЗВОДИТЕЛЬ КОМПЛЕКТУЮЩИХ (РФ)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17399AB-7688-4D98-A4BC-626EA622711A}"/>
              </a:ext>
            </a:extLst>
          </p:cNvPr>
          <p:cNvSpPr txBox="1"/>
          <p:nvPr/>
        </p:nvSpPr>
        <p:spPr>
          <a:xfrm rot="830538">
            <a:off x="4612142" y="2986661"/>
            <a:ext cx="32088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поставка комплектующих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F556DD4-D11D-4BFA-BCFF-D2D2DFCF1491}"/>
              </a:ext>
            </a:extLst>
          </p:cNvPr>
          <p:cNvSpPr txBox="1"/>
          <p:nvPr/>
        </p:nvSpPr>
        <p:spPr>
          <a:xfrm rot="830538">
            <a:off x="4389566" y="3366458"/>
            <a:ext cx="32088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оплата кредитом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CE0F854-B861-48A2-97A8-0659C772B3A4}"/>
              </a:ext>
            </a:extLst>
          </p:cNvPr>
          <p:cNvSpPr txBox="1"/>
          <p:nvPr/>
        </p:nvSpPr>
        <p:spPr>
          <a:xfrm>
            <a:off x="363536" y="5054680"/>
            <a:ext cx="10845801" cy="1804749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000" spc="-100" dirty="0"/>
              <a:t>Вид товара: инвестиционные</a:t>
            </a:r>
          </a:p>
          <a:p>
            <a:r>
              <a:rPr lang="ru-RU" sz="2000" spc="-100" dirty="0"/>
              <a:t>	      потребительские </a:t>
            </a:r>
          </a:p>
          <a:p>
            <a:r>
              <a:rPr lang="ru-RU" sz="2000" spc="-100" dirty="0"/>
              <a:t>Срок: до 5 лет</a:t>
            </a:r>
          </a:p>
          <a:p>
            <a:r>
              <a:rPr lang="ru-RU" sz="2000" spc="-100" dirty="0"/>
              <a:t>Объем финансирования: 100% экспортного контракта при сроке кредита до 1 года;  </a:t>
            </a:r>
            <a:r>
              <a:rPr lang="ru-RU" sz="2000" b="1" spc="-100" dirty="0">
                <a:solidFill>
                  <a:srgbClr val="95AE3C"/>
                </a:solidFill>
              </a:rPr>
              <a:t>до 85% экспортного контракта при сроке кредита более 1 года</a:t>
            </a:r>
            <a:endParaRPr lang="ru-RU" sz="2000" b="1" spc="-1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18FA224-B4CD-4EE6-A079-016BA4570042}"/>
              </a:ext>
            </a:extLst>
          </p:cNvPr>
          <p:cNvSpPr txBox="1"/>
          <p:nvPr/>
        </p:nvSpPr>
        <p:spPr>
          <a:xfrm>
            <a:off x="1924991" y="2664393"/>
            <a:ext cx="1922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</a:rPr>
              <a:t>кредит на комплектующие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08" name="Прямая со стрелкой 107">
            <a:extLst>
              <a:ext uri="{FF2B5EF4-FFF2-40B4-BE49-F238E27FC236}">
                <a16:creationId xmlns:a16="http://schemas.microsoft.com/office/drawing/2014/main" id="{B76F7D66-F573-4ADA-9970-C144198BC63A}"/>
              </a:ext>
            </a:extLst>
          </p:cNvPr>
          <p:cNvCxnSpPr>
            <a:cxnSpLocks/>
          </p:cNvCxnSpPr>
          <p:nvPr/>
        </p:nvCxnSpPr>
        <p:spPr>
          <a:xfrm flipV="1">
            <a:off x="2116024" y="2688482"/>
            <a:ext cx="0" cy="430262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77CD11C1-9D4F-4305-841F-0CBB22348A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2" y="4893551"/>
            <a:ext cx="741784" cy="504000"/>
          </a:xfrm>
          <a:prstGeom prst="rect">
            <a:avLst/>
          </a:prstGeom>
        </p:spPr>
      </p:pic>
      <p:pic>
        <p:nvPicPr>
          <p:cNvPr id="37" name="Picture 2" descr="🛞 Wheel Emoji">
            <a:extLst>
              <a:ext uri="{FF2B5EF4-FFF2-40B4-BE49-F238E27FC236}">
                <a16:creationId xmlns:a16="http://schemas.microsoft.com/office/drawing/2014/main" id="{BD4226C5-ACBD-41DB-AF67-0B50E0DA84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981" b="24634"/>
          <a:stretch/>
        </p:blipFill>
        <p:spPr bwMode="auto">
          <a:xfrm>
            <a:off x="3435980" y="5369299"/>
            <a:ext cx="666858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Группа 37">
            <a:extLst>
              <a:ext uri="{FF2B5EF4-FFF2-40B4-BE49-F238E27FC236}">
                <a16:creationId xmlns:a16="http://schemas.microsoft.com/office/drawing/2014/main" id="{13446CB4-4D4F-4E46-9789-75EF9715B939}"/>
              </a:ext>
            </a:extLst>
          </p:cNvPr>
          <p:cNvGrpSpPr/>
          <p:nvPr/>
        </p:nvGrpSpPr>
        <p:grpSpPr>
          <a:xfrm>
            <a:off x="3341066" y="2238372"/>
            <a:ext cx="4916143" cy="323165"/>
            <a:chOff x="3328366" y="1963111"/>
            <a:chExt cx="4916143" cy="323165"/>
          </a:xfrm>
        </p:grpSpPr>
        <p:cxnSp>
          <p:nvCxnSpPr>
            <p:cNvPr id="39" name="Прямая со стрелкой 38">
              <a:extLst>
                <a:ext uri="{FF2B5EF4-FFF2-40B4-BE49-F238E27FC236}">
                  <a16:creationId xmlns:a16="http://schemas.microsoft.com/office/drawing/2014/main" id="{CB0615A3-5124-4522-ABFB-BDC6D659881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28366" y="2255266"/>
              <a:ext cx="4916143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69E6B96-5FC0-4837-B593-9CB83CFE7AC9}"/>
                </a:ext>
              </a:extLst>
            </p:cNvPr>
            <p:cNvSpPr txBox="1"/>
            <p:nvPr/>
          </p:nvSpPr>
          <p:spPr>
            <a:xfrm>
              <a:off x="5577030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sp>
        <p:nvSpPr>
          <p:cNvPr id="41" name="Номер слайда 1">
            <a:extLst>
              <a:ext uri="{FF2B5EF4-FFF2-40B4-BE49-F238E27FC236}">
                <a16:creationId xmlns:a16="http://schemas.microsoft.com/office/drawing/2014/main" id="{4992DA33-066F-476D-8301-61088003203A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7633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>
            <a:extLst>
              <a:ext uri="{FF2B5EF4-FFF2-40B4-BE49-F238E27FC236}">
                <a16:creationId xmlns:a16="http://schemas.microsoft.com/office/drawing/2014/main" id="{9FE486BB-D2A6-4AA5-A36B-2417EBC795B4}"/>
              </a:ext>
            </a:extLst>
          </p:cNvPr>
          <p:cNvSpPr txBox="1"/>
          <p:nvPr/>
        </p:nvSpPr>
        <p:spPr>
          <a:xfrm>
            <a:off x="1681373" y="3511115"/>
            <a:ext cx="1646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страховка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/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по рассрочке</a:t>
            </a:r>
          </a:p>
        </p:txBody>
      </p:sp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РАССРОЧКА ЧЕРЕЗ ПРОМАГРОЛИЗИНГ (УКАЗ №534)</a:t>
            </a:r>
            <a:endParaRPr lang="ru-RU" sz="3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0F4570-B3E8-4DA8-BD13-E8668E98218C}"/>
              </a:ext>
            </a:extLst>
          </p:cNvPr>
          <p:cNvSpPr txBox="1"/>
          <p:nvPr/>
        </p:nvSpPr>
        <p:spPr>
          <a:xfrm>
            <a:off x="363537" y="2859094"/>
            <a:ext cx="2964829" cy="52780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500" dirty="0"/>
              <a:t>ПРОМАГРОЛИЗИНГ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411697" y="1976992"/>
            <a:ext cx="2964829" cy="44267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ПРОИЗВОДИТЕЛЬ (РБ)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BCA1A2-60F5-4C6E-98E7-0B9EFDA95A1C}"/>
              </a:ext>
            </a:extLst>
          </p:cNvPr>
          <p:cNvSpPr txBox="1"/>
          <p:nvPr/>
        </p:nvSpPr>
        <p:spPr>
          <a:xfrm>
            <a:off x="2018456" y="2483260"/>
            <a:ext cx="1039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</a:rPr>
              <a:t>оплата</a:t>
            </a: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C2AA5D43-7DCC-43E5-A6D1-870D0B0BF9F0}"/>
              </a:ext>
            </a:extLst>
          </p:cNvPr>
          <p:cNvGrpSpPr/>
          <p:nvPr/>
        </p:nvGrpSpPr>
        <p:grpSpPr>
          <a:xfrm>
            <a:off x="6788434" y="3414737"/>
            <a:ext cx="4841592" cy="1271206"/>
            <a:chOff x="6947452" y="4081994"/>
            <a:chExt cx="4225373" cy="1271206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877C553-1188-46B2-87DA-5E1E4E8CBD18}"/>
                </a:ext>
              </a:extLst>
            </p:cNvPr>
            <p:cNvSpPr txBox="1"/>
            <p:nvPr/>
          </p:nvSpPr>
          <p:spPr>
            <a:xfrm>
              <a:off x="6947452" y="4081994"/>
              <a:ext cx="4225373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УДОРОЖАНИЕ в </a:t>
              </a:r>
              <a:r>
                <a:rPr lang="en-US" sz="2800" dirty="0"/>
                <a:t>BYN</a:t>
              </a:r>
              <a:r>
                <a:rPr lang="ru-RU" sz="2800" dirty="0"/>
                <a:t> от</a:t>
              </a:r>
              <a:r>
                <a:rPr lang="en-US" sz="2800" dirty="0"/>
                <a:t> 6,</a:t>
              </a:r>
              <a:r>
                <a:rPr lang="ru-RU" sz="2800"/>
                <a:t>5</a:t>
              </a:r>
              <a:r>
                <a:rPr lang="en-US" sz="2800"/>
                <a:t>%</a:t>
              </a:r>
              <a:endParaRPr lang="ru-RU" sz="2800" dirty="0"/>
            </a:p>
          </p:txBody>
        </p:sp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id="{0AA58F9C-589B-40D7-B92D-96AFA2E0AFB0}"/>
                </a:ext>
              </a:extLst>
            </p:cNvPr>
            <p:cNvGrpSpPr/>
            <p:nvPr/>
          </p:nvGrpSpPr>
          <p:grpSpPr>
            <a:xfrm>
              <a:off x="6958950" y="4752077"/>
              <a:ext cx="2861911" cy="601123"/>
              <a:chOff x="6805629" y="3265381"/>
              <a:chExt cx="2861911" cy="601123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1D9F14A-8A14-4B40-B18A-BE9BB10702FB}"/>
                  </a:ext>
                </a:extLst>
              </p:cNvPr>
              <p:cNvSpPr txBox="1"/>
              <p:nvPr/>
            </p:nvSpPr>
            <p:spPr>
              <a:xfrm>
                <a:off x="6805629" y="3265381"/>
                <a:ext cx="2861911" cy="578882"/>
              </a:xfrm>
              <a:prstGeom prst="roundRect">
                <a:avLst/>
              </a:prstGeom>
              <a:noFill/>
              <a:ln w="3810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/>
                  <a:t>от 1%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0D61B45-484C-4E0F-A7BA-9FC9EFA744B4}"/>
                  </a:ext>
                </a:extLst>
              </p:cNvPr>
              <p:cNvSpPr txBox="1"/>
              <p:nvPr/>
            </p:nvSpPr>
            <p:spPr>
              <a:xfrm>
                <a:off x="7744406" y="3266340"/>
                <a:ext cx="1841401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100" dirty="0"/>
                  <a:t>Дополнительные расходы, включающие стоимость страховки</a:t>
                </a:r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83ACAC6-E107-4E26-9F86-34DAF7206B47}"/>
              </a:ext>
            </a:extLst>
          </p:cNvPr>
          <p:cNvSpPr txBox="1"/>
          <p:nvPr/>
        </p:nvSpPr>
        <p:spPr>
          <a:xfrm>
            <a:off x="363537" y="4078118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spc="-100" dirty="0"/>
              <a:t>БЕЛЭКСИМГАРАНТ</a:t>
            </a:r>
          </a:p>
        </p:txBody>
      </p: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4BFBAE63-8AE2-4EE2-BC94-DF71223B25C0}"/>
              </a:ext>
            </a:extLst>
          </p:cNvPr>
          <p:cNvGrpSpPr/>
          <p:nvPr/>
        </p:nvGrpSpPr>
        <p:grpSpPr>
          <a:xfrm>
            <a:off x="363600" y="4807725"/>
            <a:ext cx="10845801" cy="1334387"/>
            <a:chOff x="363537" y="4807725"/>
            <a:chExt cx="10845801" cy="133438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D250B6C-6DC6-4AD3-B652-A9A4CB688C83}"/>
                </a:ext>
              </a:extLst>
            </p:cNvPr>
            <p:cNvSpPr txBox="1"/>
            <p:nvPr/>
          </p:nvSpPr>
          <p:spPr>
            <a:xfrm>
              <a:off x="363537" y="5018400"/>
              <a:ext cx="10845801" cy="1123712"/>
            </a:xfrm>
            <a:prstGeom prst="round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spc="-100" dirty="0"/>
                <a:t>Вид товара: товары белорусского машиностроения</a:t>
              </a:r>
            </a:p>
            <a:p>
              <a:r>
                <a:rPr lang="ru-RU" sz="2000" spc="-100" dirty="0"/>
                <a:t>Предусмотрен авансовый платеж по экспортному контракту</a:t>
              </a:r>
            </a:p>
            <a:p>
              <a:r>
                <a:rPr lang="ru-RU" sz="2000" spc="-100" dirty="0"/>
                <a:t>Срок рассрочки: до 5 лет</a:t>
              </a:r>
            </a:p>
          </p:txBody>
        </p:sp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A82E4073-B2D7-4635-B6B5-AF3527B6E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6356" y="4807725"/>
              <a:ext cx="860669" cy="584775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3AF47B86-1777-40E9-9AC4-2EF57A06F698}"/>
              </a:ext>
            </a:extLst>
          </p:cNvPr>
          <p:cNvSpPr txBox="1"/>
          <p:nvPr/>
        </p:nvSpPr>
        <p:spPr>
          <a:xfrm>
            <a:off x="8356702" y="2029095"/>
            <a:ext cx="2928317" cy="51077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ПОКУПАТЕЛЬ (РФ)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AAD8B44-A563-4A93-A20B-74E92245D4B9}"/>
              </a:ext>
            </a:extLst>
          </p:cNvPr>
          <p:cNvSpPr txBox="1"/>
          <p:nvPr/>
        </p:nvSpPr>
        <p:spPr>
          <a:xfrm rot="21091461">
            <a:off x="4548164" y="2252427"/>
            <a:ext cx="2636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реализация в рассрочку по договору купли-продажи</a:t>
            </a:r>
          </a:p>
        </p:txBody>
      </p: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5A960AA4-DB6C-4467-AA25-110326E1E9B0}"/>
              </a:ext>
            </a:extLst>
          </p:cNvPr>
          <p:cNvCxnSpPr>
            <a:cxnSpLocks/>
          </p:cNvCxnSpPr>
          <p:nvPr/>
        </p:nvCxnSpPr>
        <p:spPr>
          <a:xfrm flipV="1">
            <a:off x="3328366" y="2393635"/>
            <a:ext cx="5028336" cy="74168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4CBBC93-0A8F-4454-A628-524CB62F29A6}"/>
              </a:ext>
            </a:extLst>
          </p:cNvPr>
          <p:cNvSpPr txBox="1"/>
          <p:nvPr/>
        </p:nvSpPr>
        <p:spPr>
          <a:xfrm rot="21103088">
            <a:off x="5079298" y="2931830"/>
            <a:ext cx="178157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погашение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CE76C716-DC46-4BB7-8ED9-E4CF536C9C1E}"/>
              </a:ext>
            </a:extLst>
          </p:cNvPr>
          <p:cNvCxnSpPr>
            <a:cxnSpLocks/>
          </p:cNvCxnSpPr>
          <p:nvPr/>
        </p:nvCxnSpPr>
        <p:spPr>
          <a:xfrm flipV="1">
            <a:off x="1696720" y="3386898"/>
            <a:ext cx="0" cy="691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B1EE1C1F-4ED6-471B-9419-F93B77437AE0}"/>
              </a:ext>
            </a:extLst>
          </p:cNvPr>
          <p:cNvCxnSpPr/>
          <p:nvPr/>
        </p:nvCxnSpPr>
        <p:spPr>
          <a:xfrm flipV="1">
            <a:off x="1681373" y="2419666"/>
            <a:ext cx="0" cy="40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BD2FC11A-15E5-4AE1-88B7-C6799403B525}"/>
              </a:ext>
            </a:extLst>
          </p:cNvPr>
          <p:cNvCxnSpPr>
            <a:cxnSpLocks/>
          </p:cNvCxnSpPr>
          <p:nvPr/>
        </p:nvCxnSpPr>
        <p:spPr>
          <a:xfrm flipH="1">
            <a:off x="3328366" y="2539873"/>
            <a:ext cx="5061540" cy="769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4261B6E-0DE4-4F11-8399-744EF4C294FD}"/>
              </a:ext>
            </a:extLst>
          </p:cNvPr>
          <p:cNvSpPr txBox="1"/>
          <p:nvPr/>
        </p:nvSpPr>
        <p:spPr>
          <a:xfrm>
            <a:off x="10415963" y="5039239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Рассрочка ПАЛ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Указ 534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5" name="Номер слайда 1">
            <a:extLst>
              <a:ext uri="{FF2B5EF4-FFF2-40B4-BE49-F238E27FC236}">
                <a16:creationId xmlns:a16="http://schemas.microsoft.com/office/drawing/2014/main" id="{7F881B4F-7FB5-4031-BD9F-5AC45CF6561E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77117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630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5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ПРЯМОЙ ЭКСПОРТНЫЙ КРЕДИТ</a:t>
            </a:r>
            <a:endParaRPr lang="ru-RU" sz="35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7B05F-A922-4FC4-B3C1-E3BA0C64B7AB}"/>
              </a:ext>
            </a:extLst>
          </p:cNvPr>
          <p:cNvSpPr txBox="1"/>
          <p:nvPr/>
        </p:nvSpPr>
        <p:spPr>
          <a:xfrm>
            <a:off x="363600" y="327247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0EE31E-A38F-4CF5-8168-23AB92AD6528}"/>
              </a:ext>
            </a:extLst>
          </p:cNvPr>
          <p:cNvSpPr txBox="1"/>
          <p:nvPr/>
        </p:nvSpPr>
        <p:spPr>
          <a:xfrm rot="5400000">
            <a:off x="10899806" y="2739890"/>
            <a:ext cx="16090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банковская гарантия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77C553-1188-46B2-87DA-5E1E4E8CBD18}"/>
              </a:ext>
            </a:extLst>
          </p:cNvPr>
          <p:cNvSpPr txBox="1"/>
          <p:nvPr/>
        </p:nvSpPr>
        <p:spPr>
          <a:xfrm>
            <a:off x="7539767" y="3877440"/>
            <a:ext cx="3597414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/>
              <a:t>СТАВКА от 6,5% в </a:t>
            </a:r>
            <a:r>
              <a:rPr lang="en-US" sz="2800" b="1" dirty="0">
                <a:solidFill>
                  <a:srgbClr val="4AA657"/>
                </a:solidFill>
              </a:rPr>
              <a:t>BYN</a:t>
            </a:r>
            <a:endParaRPr lang="ru-RU" sz="2800" b="1" dirty="0">
              <a:solidFill>
                <a:srgbClr val="4AA657"/>
              </a:solidFill>
            </a:endParaRP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0AA58F9C-589B-40D7-B92D-96AFA2E0AFB0}"/>
              </a:ext>
            </a:extLst>
          </p:cNvPr>
          <p:cNvGrpSpPr/>
          <p:nvPr/>
        </p:nvGrpSpPr>
        <p:grpSpPr>
          <a:xfrm>
            <a:off x="7517724" y="4654308"/>
            <a:ext cx="3597413" cy="608874"/>
            <a:chOff x="6106725" y="3486995"/>
            <a:chExt cx="2861911" cy="60887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1D9F14A-8A14-4B40-B18A-BE9BB10702FB}"/>
                </a:ext>
              </a:extLst>
            </p:cNvPr>
            <p:cNvSpPr txBox="1"/>
            <p:nvPr/>
          </p:nvSpPr>
          <p:spPr>
            <a:xfrm>
              <a:off x="6106725" y="3486995"/>
              <a:ext cx="2861911" cy="578882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800" dirty="0"/>
                <a:t>от 1%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D61B45-484C-4E0F-A7BA-9FC9EFA744B4}"/>
                </a:ext>
              </a:extLst>
            </p:cNvPr>
            <p:cNvSpPr txBox="1"/>
            <p:nvPr/>
          </p:nvSpPr>
          <p:spPr>
            <a:xfrm>
              <a:off x="7009498" y="3495705"/>
              <a:ext cx="1841401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/>
                <a:t>Дополнительные расходы, которые могут включать стоимость банковской гарантии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382702" y="4317985"/>
            <a:ext cx="10845801" cy="2145268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400" spc="-100" dirty="0"/>
              <a:t>*Возможно ТПС</a:t>
            </a:r>
          </a:p>
          <a:p>
            <a:r>
              <a:rPr lang="ru-RU" sz="2400" spc="-100" dirty="0"/>
              <a:t>Вид товара: </a:t>
            </a:r>
            <a:r>
              <a:rPr lang="ru-RU" sz="2400" b="1" spc="-100" dirty="0">
                <a:solidFill>
                  <a:srgbClr val="95AE3C"/>
                </a:solidFill>
              </a:rPr>
              <a:t>товары белорусского производства</a:t>
            </a:r>
          </a:p>
          <a:p>
            <a:r>
              <a:rPr lang="ru-RU" sz="2400" spc="-100" dirty="0"/>
              <a:t>Срок: до 3 лет</a:t>
            </a:r>
          </a:p>
          <a:p>
            <a:r>
              <a:rPr lang="ru-RU" sz="2400" b="1" spc="-100" dirty="0">
                <a:solidFill>
                  <a:srgbClr val="95AE3C"/>
                </a:solidFill>
              </a:rPr>
              <a:t>Страховка не требуется</a:t>
            </a:r>
          </a:p>
          <a:p>
            <a:r>
              <a:rPr lang="ru-RU" sz="2400" spc="-100" dirty="0"/>
              <a:t>Объем финансирования: </a:t>
            </a:r>
            <a:r>
              <a:rPr lang="ru-RU" sz="2400" b="1" spc="-100" dirty="0">
                <a:solidFill>
                  <a:srgbClr val="95AE3C"/>
                </a:solidFill>
              </a:rPr>
              <a:t>до 100% стоимости экспортного контракта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11A92F6-15F8-4C33-83A3-677235839381}"/>
              </a:ext>
            </a:extLst>
          </p:cNvPr>
          <p:cNvSpPr txBox="1"/>
          <p:nvPr/>
        </p:nvSpPr>
        <p:spPr>
          <a:xfrm>
            <a:off x="10430261" y="1334281"/>
            <a:ext cx="1441677" cy="646986"/>
          </a:xfrm>
          <a:prstGeom prst="roundRect">
            <a:avLst/>
          </a:prstGeom>
          <a:solidFill>
            <a:srgbClr val="95AE3C"/>
          </a:solidFill>
          <a:ln w="38100">
            <a:solidFill>
              <a:srgbClr val="95AE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НОВЫЙ ПРОДУКТ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FE2843E-5084-4D49-9C6E-A05619C6F9DD}"/>
              </a:ext>
            </a:extLst>
          </p:cNvPr>
          <p:cNvSpPr txBox="1"/>
          <p:nvPr/>
        </p:nvSpPr>
        <p:spPr>
          <a:xfrm>
            <a:off x="363600" y="2110154"/>
            <a:ext cx="2964829" cy="578882"/>
          </a:xfrm>
          <a:prstGeom prst="roundRect">
            <a:avLst/>
          </a:prstGeom>
          <a:solidFill>
            <a:srgbClr val="95AE3C">
              <a:alpha val="70000"/>
            </a:srgb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ПРОИЗВОДИТЕЛЬ</a:t>
            </a:r>
          </a:p>
        </p:txBody>
      </p: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3ABA0B94-45BC-4ECD-846E-E619AF0A63C9}"/>
              </a:ext>
            </a:extLst>
          </p:cNvPr>
          <p:cNvCxnSpPr>
            <a:cxnSpLocks/>
          </p:cNvCxnSpPr>
          <p:nvPr/>
        </p:nvCxnSpPr>
        <p:spPr>
          <a:xfrm flipV="1">
            <a:off x="3309369" y="2740368"/>
            <a:ext cx="5474266" cy="63687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FC611FE-BCF9-4DA5-ADC4-867335DC546A}"/>
              </a:ext>
            </a:extLst>
          </p:cNvPr>
          <p:cNvSpPr txBox="1"/>
          <p:nvPr/>
        </p:nvSpPr>
        <p:spPr>
          <a:xfrm rot="21235901">
            <a:off x="6709930" y="2896286"/>
            <a:ext cx="11179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кредит</a:t>
            </a:r>
          </a:p>
        </p:txBody>
      </p:sp>
      <p:cxnSp>
        <p:nvCxnSpPr>
          <p:cNvPr id="6" name="Соединитель: уступ 5">
            <a:extLst>
              <a:ext uri="{FF2B5EF4-FFF2-40B4-BE49-F238E27FC236}">
                <a16:creationId xmlns:a16="http://schemas.microsoft.com/office/drawing/2014/main" id="{DC351F66-2236-4809-8E63-5A73A398B5A9}"/>
              </a:ext>
            </a:extLst>
          </p:cNvPr>
          <p:cNvCxnSpPr>
            <a:cxnSpLocks/>
            <a:stCxn id="5" idx="3"/>
            <a:endCxn id="8" idx="3"/>
          </p:cNvCxnSpPr>
          <p:nvPr/>
        </p:nvCxnSpPr>
        <p:spPr>
          <a:xfrm flipH="1">
            <a:off x="3328429" y="2399595"/>
            <a:ext cx="7880909" cy="1162320"/>
          </a:xfrm>
          <a:prstGeom prst="bentConnector3">
            <a:avLst>
              <a:gd name="adj1" fmla="val -2901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2BCC8BA-04CC-4B67-A317-031A606F850B}"/>
              </a:ext>
            </a:extLst>
          </p:cNvPr>
          <p:cNvSpPr txBox="1"/>
          <p:nvPr/>
        </p:nvSpPr>
        <p:spPr>
          <a:xfrm>
            <a:off x="10395938" y="5589049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050" b="1" dirty="0">
                <a:solidFill>
                  <a:schemeClr val="bg1"/>
                </a:solidFill>
              </a:rPr>
              <a:t>Прямой кредит без страховки</a:t>
            </a:r>
          </a:p>
          <a:p>
            <a:pPr algn="ctr"/>
            <a:r>
              <a:rPr lang="ru-RU" sz="1050" i="1" dirty="0">
                <a:solidFill>
                  <a:schemeClr val="bg1"/>
                </a:solidFill>
              </a:rPr>
              <a:t>новый продукт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E57EA0-1D3D-4A44-AF84-76A08601E074}"/>
              </a:ext>
            </a:extLst>
          </p:cNvPr>
          <p:cNvSpPr txBox="1"/>
          <p:nvPr/>
        </p:nvSpPr>
        <p:spPr>
          <a:xfrm>
            <a:off x="4289736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ТПС*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955C3781-1A91-4895-8768-12F48F541402}"/>
              </a:ext>
            </a:extLst>
          </p:cNvPr>
          <p:cNvGrpSpPr/>
          <p:nvPr/>
        </p:nvGrpSpPr>
        <p:grpSpPr>
          <a:xfrm>
            <a:off x="3279600" y="1963111"/>
            <a:ext cx="1117903" cy="671202"/>
            <a:chOff x="3278529" y="1963111"/>
            <a:chExt cx="1117903" cy="67120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583B8E-59A5-4312-A1CA-6EB3C8CFE337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поставка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145C465-E1E3-4545-9D2C-BC9345D364AE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7B3713AA-6AE5-494F-9620-1569690615E1}"/>
              </a:ext>
            </a:extLst>
          </p:cNvPr>
          <p:cNvGrpSpPr/>
          <p:nvPr/>
        </p:nvGrpSpPr>
        <p:grpSpPr>
          <a:xfrm>
            <a:off x="7014000" y="1934347"/>
            <a:ext cx="1453922" cy="726427"/>
            <a:chOff x="3049310" y="1963111"/>
            <a:chExt cx="1453922" cy="72642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8B269C1-5EEE-4433-9C7F-9C6EED74F89D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продажа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5D6917A-955C-4B8F-AA52-84CFD5C696AF}"/>
                </a:ext>
              </a:extLst>
            </p:cNvPr>
            <p:cNvSpPr txBox="1"/>
            <p:nvPr/>
          </p:nvSpPr>
          <p:spPr>
            <a:xfrm>
              <a:off x="3049310" y="2366373"/>
              <a:ext cx="1453922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390A429A-3E9E-4D66-BFF0-28349942E95B}"/>
              </a:ext>
            </a:extLst>
          </p:cNvPr>
          <p:cNvCxnSpPr/>
          <p:nvPr/>
        </p:nvCxnSpPr>
        <p:spPr>
          <a:xfrm>
            <a:off x="3328429" y="2311148"/>
            <a:ext cx="961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44C9BCA9-BD45-4FDF-A6BF-7FEE0C27C493}"/>
              </a:ext>
            </a:extLst>
          </p:cNvPr>
          <p:cNvCxnSpPr>
            <a:cxnSpLocks/>
          </p:cNvCxnSpPr>
          <p:nvPr/>
        </p:nvCxnSpPr>
        <p:spPr>
          <a:xfrm flipH="1">
            <a:off x="3328429" y="2634313"/>
            <a:ext cx="961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322C99A1-AE76-4B53-BE2E-49341BDFECA6}"/>
              </a:ext>
            </a:extLst>
          </p:cNvPr>
          <p:cNvCxnSpPr/>
          <p:nvPr/>
        </p:nvCxnSpPr>
        <p:spPr>
          <a:xfrm>
            <a:off x="7283202" y="2286276"/>
            <a:ext cx="961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CC80EA72-8AC9-4173-B8DA-87EC368AD85A}"/>
              </a:ext>
            </a:extLst>
          </p:cNvPr>
          <p:cNvCxnSpPr>
            <a:cxnSpLocks/>
          </p:cNvCxnSpPr>
          <p:nvPr/>
        </p:nvCxnSpPr>
        <p:spPr>
          <a:xfrm flipH="1">
            <a:off x="7283202" y="2634313"/>
            <a:ext cx="961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05F9D06D-C901-4E45-A5E1-524D72CC4617}"/>
              </a:ext>
            </a:extLst>
          </p:cNvPr>
          <p:cNvGrpSpPr/>
          <p:nvPr/>
        </p:nvGrpSpPr>
        <p:grpSpPr>
          <a:xfrm>
            <a:off x="2598011" y="-1225081"/>
            <a:ext cx="6491915" cy="829008"/>
            <a:chOff x="3235009" y="2689036"/>
            <a:chExt cx="6491915" cy="82900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A18C611-4DB9-4997-B64B-CF3F7AC7120F}"/>
                </a:ext>
              </a:extLst>
            </p:cNvPr>
            <p:cNvSpPr txBox="1"/>
            <p:nvPr/>
          </p:nvSpPr>
          <p:spPr>
            <a:xfrm>
              <a:off x="5136163" y="3194879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  <p:cxnSp>
          <p:nvCxnSpPr>
            <p:cNvPr id="44" name="Соединитель: уступ 43">
              <a:extLst>
                <a:ext uri="{FF2B5EF4-FFF2-40B4-BE49-F238E27FC236}">
                  <a16:creationId xmlns:a16="http://schemas.microsoft.com/office/drawing/2014/main" id="{868CA5F6-9B5A-469F-A1B1-FCE8FDF08B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5009" y="2689036"/>
              <a:ext cx="6491915" cy="780063"/>
            </a:xfrm>
            <a:prstGeom prst="bentConnector2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E8F220B5-FF68-4283-B9EB-9EFF0BFA7E11}"/>
              </a:ext>
            </a:extLst>
          </p:cNvPr>
          <p:cNvGrpSpPr/>
          <p:nvPr/>
        </p:nvGrpSpPr>
        <p:grpSpPr>
          <a:xfrm>
            <a:off x="2691368" y="-1225635"/>
            <a:ext cx="6969660" cy="1225624"/>
            <a:chOff x="3328366" y="2688482"/>
            <a:chExt cx="6969660" cy="1225624"/>
          </a:xfrm>
        </p:grpSpPr>
        <p:grpSp>
          <p:nvGrpSpPr>
            <p:cNvPr id="47" name="Группа 46">
              <a:extLst>
                <a:ext uri="{FF2B5EF4-FFF2-40B4-BE49-F238E27FC236}">
                  <a16:creationId xmlns:a16="http://schemas.microsoft.com/office/drawing/2014/main" id="{2C4969D6-C38D-421F-B434-9A788316F070}"/>
                </a:ext>
              </a:extLst>
            </p:cNvPr>
            <p:cNvGrpSpPr/>
            <p:nvPr/>
          </p:nvGrpSpPr>
          <p:grpSpPr>
            <a:xfrm>
              <a:off x="3328366" y="2705524"/>
              <a:ext cx="6969660" cy="1208582"/>
              <a:chOff x="4187904" y="2490870"/>
              <a:chExt cx="6398558" cy="1009243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74A2FC4-A8AE-41BD-9F2C-B91DE07490FE}"/>
                  </a:ext>
                </a:extLst>
              </p:cNvPr>
              <p:cNvSpPr txBox="1"/>
              <p:nvPr/>
            </p:nvSpPr>
            <p:spPr>
              <a:xfrm>
                <a:off x="5646270" y="3230250"/>
                <a:ext cx="2230694" cy="269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5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погашение кредита</a:t>
                </a:r>
              </a:p>
            </p:txBody>
          </p:sp>
          <p:cxnSp>
            <p:nvCxnSpPr>
              <p:cNvPr id="51" name="Соединитель: уступ 50">
                <a:extLst>
                  <a:ext uri="{FF2B5EF4-FFF2-40B4-BE49-F238E27FC236}">
                    <a16:creationId xmlns:a16="http://schemas.microsoft.com/office/drawing/2014/main" id="{03302192-8F74-4426-9B7A-51AF80E29C2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87904" y="2490862"/>
                <a:ext cx="6398558" cy="797959"/>
              </a:xfrm>
              <a:prstGeom prst="bentConnector2">
                <a:avLst/>
              </a:prstGeom>
              <a:ln>
                <a:solidFill>
                  <a:schemeClr val="bg1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Прямая соединительная линия 47">
              <a:extLst>
                <a:ext uri="{FF2B5EF4-FFF2-40B4-BE49-F238E27FC236}">
                  <a16:creationId xmlns:a16="http://schemas.microsoft.com/office/drawing/2014/main" id="{11BA003E-C8B9-48BB-A51B-9CC25BC548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73458" y="2688482"/>
              <a:ext cx="0" cy="780617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E83DD25B-F664-48AF-AD78-4998A0F66CCA}"/>
              </a:ext>
            </a:extLst>
          </p:cNvPr>
          <p:cNvCxnSpPr/>
          <p:nvPr/>
        </p:nvCxnSpPr>
        <p:spPr>
          <a:xfrm>
            <a:off x="4070144" y="-1208594"/>
            <a:ext cx="0" cy="955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BDE0AD31-F33D-4AD3-BEA5-AEC16559731E}"/>
              </a:ext>
            </a:extLst>
          </p:cNvPr>
          <p:cNvCxnSpPr>
            <a:cxnSpLocks/>
            <a:endCxn id="25" idx="2"/>
          </p:cNvCxnSpPr>
          <p:nvPr/>
        </p:nvCxnSpPr>
        <p:spPr>
          <a:xfrm flipV="1">
            <a:off x="3347489" y="2689036"/>
            <a:ext cx="2424662" cy="68820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7F353AE-8EA5-49EE-B7CA-9C24C27C4D6E}"/>
              </a:ext>
            </a:extLst>
          </p:cNvPr>
          <p:cNvSpPr txBox="1"/>
          <p:nvPr/>
        </p:nvSpPr>
        <p:spPr>
          <a:xfrm rot="20578335">
            <a:off x="4749283" y="2779608"/>
            <a:ext cx="11179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кредит</a:t>
            </a:r>
          </a:p>
        </p:txBody>
      </p:sp>
      <p:sp>
        <p:nvSpPr>
          <p:cNvPr id="55" name="Номер слайда 1">
            <a:extLst>
              <a:ext uri="{FF2B5EF4-FFF2-40B4-BE49-F238E27FC236}">
                <a16:creationId xmlns:a16="http://schemas.microsoft.com/office/drawing/2014/main" id="{220FED20-4DDD-4722-9D89-BF9D3A1A7D9B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719611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RITE HERE SOMETHING ABOUT">
            <a:extLst>
              <a:ext uri="{FF2B5EF4-FFF2-40B4-BE49-F238E27FC236}">
                <a16:creationId xmlns:a16="http://schemas.microsoft.com/office/drawing/2014/main" id="{D2345087-547E-4AE3-8855-D3AC677538A3}"/>
              </a:ext>
            </a:extLst>
          </p:cNvPr>
          <p:cNvSpPr txBox="1"/>
          <p:nvPr/>
        </p:nvSpPr>
        <p:spPr>
          <a:xfrm>
            <a:off x="334963" y="1304925"/>
            <a:ext cx="1153697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307" rIns="34307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6000" b="1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z="3200" dirty="0">
                <a:solidFill>
                  <a:srgbClr val="95AE3C"/>
                </a:solidFill>
                <a:latin typeface="Bahnschrift SemiBold" panose="020B0502040204020203" pitchFamily="34" charset="0"/>
              </a:rPr>
              <a:t>МЕЖБАНКОВСКОЕ ФИНАНСИРОВАНИЕ</a:t>
            </a:r>
            <a:endParaRPr lang="ru-RU" sz="3200" dirty="0">
              <a:solidFill>
                <a:srgbClr val="231F2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314128-4BF0-4B58-9D61-68D551843A1A}"/>
              </a:ext>
            </a:extLst>
          </p:cNvPr>
          <p:cNvSpPr txBox="1"/>
          <p:nvPr/>
        </p:nvSpPr>
        <p:spPr>
          <a:xfrm>
            <a:off x="4289736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ТПС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EAE83D-0C8B-4E67-A7C7-8426EDA71F6B}"/>
              </a:ext>
            </a:extLst>
          </p:cNvPr>
          <p:cNvSpPr txBox="1"/>
          <p:nvPr/>
        </p:nvSpPr>
        <p:spPr>
          <a:xfrm>
            <a:off x="8244509" y="2110154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ПОКУПАТЕЛЬ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EBE1E6D-CE42-4A37-B3A3-E2C03BEB255A}"/>
              </a:ext>
            </a:extLst>
          </p:cNvPr>
          <p:cNvGrpSpPr/>
          <p:nvPr/>
        </p:nvGrpSpPr>
        <p:grpSpPr>
          <a:xfrm>
            <a:off x="3328366" y="2255266"/>
            <a:ext cx="4916143" cy="0"/>
            <a:chOff x="3328366" y="2255266"/>
            <a:chExt cx="4916143" cy="0"/>
          </a:xfrm>
        </p:grpSpPr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5D128606-3F0F-45DB-9934-B433C403B6BC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84A634FF-001A-4D7C-98AA-A27DF3EB5C03}"/>
                </a:ext>
              </a:extLst>
            </p:cNvPr>
            <p:cNvCxnSpPr>
              <a:cxnSpLocks/>
            </p:cNvCxnSpPr>
            <p:nvPr/>
          </p:nvCxnSpPr>
          <p:spPr>
            <a:xfrm>
              <a:off x="7283139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0C1AC72-646F-40A6-A8F3-D4993E56CA9B}"/>
              </a:ext>
            </a:extLst>
          </p:cNvPr>
          <p:cNvGrpSpPr/>
          <p:nvPr/>
        </p:nvGrpSpPr>
        <p:grpSpPr>
          <a:xfrm flipH="1">
            <a:off x="3328366" y="2560067"/>
            <a:ext cx="4904641" cy="0"/>
            <a:chOff x="3328366" y="2255266"/>
            <a:chExt cx="4904641" cy="0"/>
          </a:xfrm>
        </p:grpSpPr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C5FDB052-00CD-426F-906B-056C88F08058}"/>
                </a:ext>
              </a:extLst>
            </p:cNvPr>
            <p:cNvCxnSpPr>
              <a:cxnSpLocks/>
            </p:cNvCxnSpPr>
            <p:nvPr/>
          </p:nvCxnSpPr>
          <p:spPr>
            <a:xfrm>
              <a:off x="3328366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703EB14E-2C69-4FCC-A30B-925EF624059E}"/>
                </a:ext>
              </a:extLst>
            </p:cNvPr>
            <p:cNvCxnSpPr>
              <a:cxnSpLocks/>
            </p:cNvCxnSpPr>
            <p:nvPr/>
          </p:nvCxnSpPr>
          <p:spPr>
            <a:xfrm>
              <a:off x="7271637" y="2255266"/>
              <a:ext cx="9613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079AB727-0601-45BB-8C6B-938D15590533}"/>
              </a:ext>
            </a:extLst>
          </p:cNvPr>
          <p:cNvGrpSpPr/>
          <p:nvPr/>
        </p:nvGrpSpPr>
        <p:grpSpPr>
          <a:xfrm>
            <a:off x="3279600" y="1963111"/>
            <a:ext cx="1117903" cy="671202"/>
            <a:chOff x="3278529" y="1963111"/>
            <a:chExt cx="1117903" cy="67120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9239829-E2D3-423B-ACA0-1DC8410D0D7E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поставка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0855EE6-10AE-4798-AA78-EB411F3B2D36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7031DBB8-8E16-4DDC-903D-7B068FD8A73D}"/>
              </a:ext>
            </a:extLst>
          </p:cNvPr>
          <p:cNvGrpSpPr/>
          <p:nvPr/>
        </p:nvGrpSpPr>
        <p:grpSpPr>
          <a:xfrm>
            <a:off x="7228726" y="1960661"/>
            <a:ext cx="1117903" cy="671202"/>
            <a:chOff x="3278529" y="1963111"/>
            <a:chExt cx="1117903" cy="67120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A0EE31E-A38F-4CF5-8168-23AB92AD6528}"/>
                </a:ext>
              </a:extLst>
            </p:cNvPr>
            <p:cNvSpPr txBox="1"/>
            <p:nvPr/>
          </p:nvSpPr>
          <p:spPr>
            <a:xfrm>
              <a:off x="3278529" y="1963111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продажа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8BCA1A2-60F5-4C6E-98E7-0B9EFDA95A1C}"/>
                </a:ext>
              </a:extLst>
            </p:cNvPr>
            <p:cNvSpPr txBox="1"/>
            <p:nvPr/>
          </p:nvSpPr>
          <p:spPr>
            <a:xfrm>
              <a:off x="3278529" y="2311148"/>
              <a:ext cx="103978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оплата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5877C553-1188-46B2-87DA-5E1E4E8CBD18}"/>
              </a:ext>
            </a:extLst>
          </p:cNvPr>
          <p:cNvSpPr txBox="1"/>
          <p:nvPr/>
        </p:nvSpPr>
        <p:spPr>
          <a:xfrm>
            <a:off x="7254565" y="4143897"/>
            <a:ext cx="3918261" cy="646986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/>
              <a:t>СТАВКА</a:t>
            </a:r>
            <a:r>
              <a:rPr lang="en-US" sz="1600" dirty="0"/>
              <a:t> </a:t>
            </a:r>
            <a:r>
              <a:rPr lang="ru-RU" sz="1600" dirty="0"/>
              <a:t>банка РФ без дополнительных комиссий до 9% в </a:t>
            </a:r>
            <a:r>
              <a:rPr lang="en-US" sz="1600" b="1" dirty="0">
                <a:solidFill>
                  <a:srgbClr val="4AA657"/>
                </a:solidFill>
              </a:rPr>
              <a:t>BYN</a:t>
            </a:r>
            <a:endParaRPr lang="ru-RU" sz="1600" b="1" dirty="0">
              <a:solidFill>
                <a:srgbClr val="4AA65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7B05F-A922-4FC4-B3C1-E3BA0C64B7AB}"/>
              </a:ext>
            </a:extLst>
          </p:cNvPr>
          <p:cNvSpPr txBox="1"/>
          <p:nvPr/>
        </p:nvSpPr>
        <p:spPr>
          <a:xfrm>
            <a:off x="363537" y="3262407"/>
            <a:ext cx="2964829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БАНК РАЗВИТИЯ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7FE294-7C06-4E5C-951A-A0E1555B900C}"/>
              </a:ext>
            </a:extLst>
          </p:cNvPr>
          <p:cNvSpPr txBox="1"/>
          <p:nvPr/>
        </p:nvSpPr>
        <p:spPr>
          <a:xfrm>
            <a:off x="4720910" y="3111406"/>
            <a:ext cx="11179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</a:rPr>
              <a:t>кредит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D250B6C-6DC6-4AD3-B652-A9A4CB688C83}"/>
              </a:ext>
            </a:extLst>
          </p:cNvPr>
          <p:cNvSpPr txBox="1"/>
          <p:nvPr/>
        </p:nvSpPr>
        <p:spPr>
          <a:xfrm>
            <a:off x="305298" y="4807278"/>
            <a:ext cx="10845801" cy="1736646"/>
          </a:xfrm>
          <a:prstGeom prst="round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ru-RU" sz="2400" spc="-100" dirty="0"/>
              <a:t>Вид товара: </a:t>
            </a:r>
            <a:r>
              <a:rPr lang="ru-RU" sz="2400" b="1" spc="-100" dirty="0">
                <a:solidFill>
                  <a:srgbClr val="95AE3C"/>
                </a:solidFill>
              </a:rPr>
              <a:t>товары белорусского производства</a:t>
            </a:r>
            <a:endParaRPr lang="ru-RU" sz="2400" spc="-100" dirty="0"/>
          </a:p>
          <a:p>
            <a:r>
              <a:rPr lang="ru-RU" sz="2400" spc="-100" dirty="0"/>
              <a:t>Срок: до 5 лет</a:t>
            </a:r>
          </a:p>
          <a:p>
            <a:r>
              <a:rPr lang="ru-RU" sz="2400" b="1" spc="-100" dirty="0">
                <a:solidFill>
                  <a:srgbClr val="95AE3C"/>
                </a:solidFill>
              </a:rPr>
              <a:t>Страховка не требуется</a:t>
            </a:r>
          </a:p>
          <a:p>
            <a:r>
              <a:rPr lang="ru-RU" sz="2400" spc="-100" dirty="0"/>
              <a:t>Объем финансирования: </a:t>
            </a:r>
            <a:r>
              <a:rPr lang="ru-RU" sz="2400" b="1" spc="-100" dirty="0">
                <a:solidFill>
                  <a:srgbClr val="95AE3C"/>
                </a:solidFill>
              </a:rPr>
              <a:t>до 100% стоимости экспортного контракта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AF47B86-1777-40E9-9AC4-2EF57A06F698}"/>
              </a:ext>
            </a:extLst>
          </p:cNvPr>
          <p:cNvSpPr txBox="1"/>
          <p:nvPr/>
        </p:nvSpPr>
        <p:spPr>
          <a:xfrm>
            <a:off x="7227518" y="3262407"/>
            <a:ext cx="3945308" cy="578882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spc="-100" dirty="0"/>
              <a:t>РОССИЙСКИЙ БАНК</a:t>
            </a:r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B01914B2-7A74-446D-9783-86EA7B84F99B}"/>
              </a:ext>
            </a:extLst>
          </p:cNvPr>
          <p:cNvGrpSpPr/>
          <p:nvPr/>
        </p:nvGrpSpPr>
        <p:grpSpPr>
          <a:xfrm rot="16200000">
            <a:off x="8257884" y="1557372"/>
            <a:ext cx="549220" cy="2723316"/>
            <a:chOff x="-1022917" y="787310"/>
            <a:chExt cx="549220" cy="2723316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737261E-C742-4DD6-BD6B-1699A9339D5F}"/>
                </a:ext>
              </a:extLst>
            </p:cNvPr>
            <p:cNvSpPr txBox="1"/>
            <p:nvPr/>
          </p:nvSpPr>
          <p:spPr>
            <a:xfrm rot="5400000">
              <a:off x="-1194231" y="2790092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  <a:endParaRPr lang="ru-RU" sz="1500" i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FDDAD7A8-A77D-4E0D-8FC3-1594FC0F58DE}"/>
                </a:ext>
              </a:extLst>
            </p:cNvPr>
            <p:cNvSpPr txBox="1"/>
            <p:nvPr/>
          </p:nvSpPr>
          <p:spPr>
            <a:xfrm rot="5971088">
              <a:off x="-1420286" y="1184679"/>
              <a:ext cx="111790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latin typeface="Verdana" panose="020B0604030504040204" pitchFamily="34" charset="0"/>
                  <a:ea typeface="Verdana" panose="020B0604030504040204" pitchFamily="34" charset="0"/>
                </a:rPr>
                <a:t>кредит</a:t>
              </a:r>
            </a:p>
          </p:txBody>
        </p:sp>
      </p:grp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37A4716A-052E-4B80-989E-A8720711D558}"/>
              </a:ext>
            </a:extLst>
          </p:cNvPr>
          <p:cNvCxnSpPr>
            <a:cxnSpLocks/>
          </p:cNvCxnSpPr>
          <p:nvPr/>
        </p:nvCxnSpPr>
        <p:spPr>
          <a:xfrm flipV="1">
            <a:off x="9739128" y="2672439"/>
            <a:ext cx="0" cy="57392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47ECA685-FB39-4B76-A50B-534D365572B2}"/>
              </a:ext>
            </a:extLst>
          </p:cNvPr>
          <p:cNvCxnSpPr>
            <a:cxnSpLocks/>
          </p:cNvCxnSpPr>
          <p:nvPr/>
        </p:nvCxnSpPr>
        <p:spPr>
          <a:xfrm flipH="1" flipV="1">
            <a:off x="6282089" y="2722206"/>
            <a:ext cx="3457039" cy="52260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0FAF3D2D-D5E5-4D69-9C3E-E550730F0CFE}"/>
              </a:ext>
            </a:extLst>
          </p:cNvPr>
          <p:cNvCxnSpPr/>
          <p:nvPr/>
        </p:nvCxnSpPr>
        <p:spPr>
          <a:xfrm>
            <a:off x="3341066" y="3367160"/>
            <a:ext cx="388645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F83674-8B02-4AAB-83CD-B466D20D9293}"/>
              </a:ext>
            </a:extLst>
          </p:cNvPr>
          <p:cNvSpPr txBox="1"/>
          <p:nvPr/>
        </p:nvSpPr>
        <p:spPr>
          <a:xfrm>
            <a:off x="10430261" y="1334281"/>
            <a:ext cx="1441677" cy="646986"/>
          </a:xfrm>
          <a:prstGeom prst="roundRect">
            <a:avLst/>
          </a:prstGeom>
          <a:solidFill>
            <a:srgbClr val="95AE3C"/>
          </a:solidFill>
          <a:ln w="38100">
            <a:solidFill>
              <a:srgbClr val="95AE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НОВЫЙ ПРОДУКТ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307D5BB-4B3F-4726-8B13-094017088D09}"/>
              </a:ext>
            </a:extLst>
          </p:cNvPr>
          <p:cNvSpPr txBox="1"/>
          <p:nvPr/>
        </p:nvSpPr>
        <p:spPr>
          <a:xfrm>
            <a:off x="363600" y="2110154"/>
            <a:ext cx="2964829" cy="578882"/>
          </a:xfrm>
          <a:prstGeom prst="roundRect">
            <a:avLst/>
          </a:prstGeom>
          <a:solidFill>
            <a:srgbClr val="95AE3C">
              <a:alpha val="70000"/>
            </a:srgb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ПРОИЗВОДИТЕЛЬ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6E0384-C241-4199-B877-F2957DB0ED13}"/>
              </a:ext>
            </a:extLst>
          </p:cNvPr>
          <p:cNvSpPr txBox="1"/>
          <p:nvPr/>
        </p:nvSpPr>
        <p:spPr>
          <a:xfrm>
            <a:off x="10430261" y="5606614"/>
            <a:ext cx="1476000" cy="756000"/>
          </a:xfrm>
          <a:prstGeom prst="roundRect">
            <a:avLst/>
          </a:prstGeom>
          <a:solidFill>
            <a:srgbClr val="800080"/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050" b="1" dirty="0">
                <a:solidFill>
                  <a:schemeClr val="bg1"/>
                </a:solidFill>
              </a:rPr>
              <a:t>Межбанковский кредит  без страховки </a:t>
            </a:r>
          </a:p>
          <a:p>
            <a:pPr algn="ctr"/>
            <a:r>
              <a:rPr lang="ru-RU" sz="1050" i="1" dirty="0">
                <a:solidFill>
                  <a:schemeClr val="bg1"/>
                </a:solidFill>
              </a:rPr>
              <a:t>новый продукт</a:t>
            </a:r>
            <a:endParaRPr lang="ru-RU" sz="1400" i="1" dirty="0">
              <a:solidFill>
                <a:schemeClr val="bg1"/>
              </a:solidFill>
            </a:endParaRPr>
          </a:p>
        </p:txBody>
      </p:sp>
      <p:sp>
        <p:nvSpPr>
          <p:cNvPr id="32" name="Номер слайда 1">
            <a:extLst>
              <a:ext uri="{FF2B5EF4-FFF2-40B4-BE49-F238E27FC236}">
                <a16:creationId xmlns:a16="http://schemas.microsoft.com/office/drawing/2014/main" id="{A01F16FF-0B34-426A-BB99-F546DE256CAA}"/>
              </a:ext>
            </a:extLst>
          </p:cNvPr>
          <p:cNvSpPr txBox="1">
            <a:spLocks/>
          </p:cNvSpPr>
          <p:nvPr/>
        </p:nvSpPr>
        <p:spPr>
          <a:xfrm>
            <a:off x="11489984" y="6565126"/>
            <a:ext cx="676958" cy="301498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31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2621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8932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243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155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7864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54175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90486" algn="l" defTabSz="1072621" rtl="0" eaLnBrk="1" latinLnBrk="0" hangingPunct="1"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0726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003662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5284</TotalTime>
  <Words>1163</Words>
  <Application>Microsoft Office PowerPoint</Application>
  <PresentationFormat>Широкоэкранный</PresentationFormat>
  <Paragraphs>312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Bahnschrift SemiBold</vt:lpstr>
      <vt:lpstr>Calibri</vt:lpstr>
      <vt:lpstr>Calibri Light</vt:lpstr>
      <vt:lpstr>Helvetica</vt:lpstr>
      <vt:lpstr>Source Sans Pro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Стежка Юлия Сергеевна</dc:creator>
  <cp:lastModifiedBy>Короткевич Екатерина Васильевна</cp:lastModifiedBy>
  <cp:revision>312</cp:revision>
  <cp:lastPrinted>2026-06-16T14:56:59Z</cp:lastPrinted>
  <dcterms:created xsi:type="dcterms:W3CDTF">2026-02-10T08:42:58Z</dcterms:created>
  <dcterms:modified xsi:type="dcterms:W3CDTF">2026-06-22T14:51:22Z</dcterms:modified>
</cp:coreProperties>
</file>